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7" r:id="rId3"/>
    <p:sldId id="374" r:id="rId4"/>
    <p:sldId id="338" r:id="rId5"/>
    <p:sldId id="299" r:id="rId6"/>
    <p:sldId id="350" r:id="rId7"/>
    <p:sldId id="331" r:id="rId8"/>
    <p:sldId id="376" r:id="rId9"/>
    <p:sldId id="375" r:id="rId10"/>
    <p:sldId id="329" r:id="rId11"/>
    <p:sldId id="356" r:id="rId12"/>
    <p:sldId id="343" r:id="rId13"/>
    <p:sldId id="332" r:id="rId14"/>
    <p:sldId id="378" r:id="rId15"/>
    <p:sldId id="344" r:id="rId16"/>
    <p:sldId id="377" r:id="rId17"/>
    <p:sldId id="345" r:id="rId18"/>
    <p:sldId id="346" r:id="rId19"/>
    <p:sldId id="357" r:id="rId20"/>
    <p:sldId id="371" r:id="rId21"/>
    <p:sldId id="381" r:id="rId22"/>
    <p:sldId id="379" r:id="rId23"/>
    <p:sldId id="372" r:id="rId24"/>
  </p:sldIdLst>
  <p:sldSz cx="9144000" cy="6858000" type="screen4x3"/>
  <p:notesSz cx="7099300" cy="102346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8"/>
    <a:srgbClr val="FFFFCC"/>
    <a:srgbClr val="7EB37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82" autoAdjust="0"/>
    <p:restoredTop sz="94660"/>
  </p:normalViewPr>
  <p:slideViewPr>
    <p:cSldViewPr>
      <p:cViewPr>
        <p:scale>
          <a:sx n="50" d="100"/>
          <a:sy n="50" d="100"/>
        </p:scale>
        <p:origin x="-1248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EE49F3-E53C-47C6-A67E-B536FDA330FB}" type="doc">
      <dgm:prSet loTypeId="urn:microsoft.com/office/officeart/2005/8/layout/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98D7A-1644-4F0F-A205-2C6733DCD056}">
      <dgm:prSet phldrT="[Tekst]" custT="1"/>
      <dgm:spPr>
        <a:solidFill>
          <a:srgbClr val="005828"/>
        </a:solidFill>
      </dgm:spPr>
      <dgm:t>
        <a:bodyPr/>
        <a:lstStyle/>
        <a:p>
          <a:r>
            <a:rPr lang="pl-PL" sz="3200" dirty="0" smtClean="0"/>
            <a:t>Liczne zadrzewienia śródpolne</a:t>
          </a:r>
          <a:endParaRPr lang="pl-PL" sz="3200" dirty="0"/>
        </a:p>
      </dgm:t>
    </dgm:pt>
    <dgm:pt modelId="{D63D9C06-C553-456B-918C-3218C2D1DF01}" type="parTrans" cxnId="{FAFD3BDE-E54E-4CC4-B53F-0993662724C1}">
      <dgm:prSet/>
      <dgm:spPr/>
      <dgm:t>
        <a:bodyPr/>
        <a:lstStyle/>
        <a:p>
          <a:endParaRPr lang="pl-PL"/>
        </a:p>
      </dgm:t>
    </dgm:pt>
    <dgm:pt modelId="{2F6608A8-5A13-466F-93FB-52C18977F3D5}" type="sibTrans" cxnId="{FAFD3BDE-E54E-4CC4-B53F-0993662724C1}">
      <dgm:prSet/>
      <dgm:spPr/>
      <dgm:t>
        <a:bodyPr/>
        <a:lstStyle/>
        <a:p>
          <a:endParaRPr lang="pl-PL"/>
        </a:p>
      </dgm:t>
    </dgm:pt>
    <dgm:pt modelId="{89800212-D3C4-44A0-B495-B828981277F3}">
      <dgm:prSet phldrT="[Tekst]" custT="1"/>
      <dgm:spPr>
        <a:solidFill>
          <a:srgbClr val="005828"/>
        </a:solidFill>
      </dgm:spPr>
      <dgm:t>
        <a:bodyPr/>
        <a:lstStyle/>
        <a:p>
          <a:r>
            <a:rPr lang="pl-PL" sz="3200" dirty="0" smtClean="0"/>
            <a:t>Wysoki poziom różnorodności biologicznej</a:t>
          </a:r>
          <a:endParaRPr lang="pl-PL" sz="3200" dirty="0"/>
        </a:p>
      </dgm:t>
    </dgm:pt>
    <dgm:pt modelId="{52DC6A70-79B3-4144-93AD-DB339CB8C0A5}" type="parTrans" cxnId="{7E8C7ACD-15C0-4162-8696-CF19463440C5}">
      <dgm:prSet/>
      <dgm:spPr/>
      <dgm:t>
        <a:bodyPr/>
        <a:lstStyle/>
        <a:p>
          <a:endParaRPr lang="pl-PL"/>
        </a:p>
      </dgm:t>
    </dgm:pt>
    <dgm:pt modelId="{7E456251-6F98-46CA-BACC-EB975DBBACFA}" type="sibTrans" cxnId="{7E8C7ACD-15C0-4162-8696-CF19463440C5}">
      <dgm:prSet/>
      <dgm:spPr/>
      <dgm:t>
        <a:bodyPr/>
        <a:lstStyle/>
        <a:p>
          <a:endParaRPr lang="pl-PL"/>
        </a:p>
      </dgm:t>
    </dgm:pt>
    <dgm:pt modelId="{C8123A11-A531-45A7-BEB3-8A3C236314D9}">
      <dgm:prSet phldrT="[Tekst]" custT="1"/>
      <dgm:spPr>
        <a:solidFill>
          <a:srgbClr val="005828"/>
        </a:solidFill>
      </dgm:spPr>
      <dgm:t>
        <a:bodyPr/>
        <a:lstStyle/>
        <a:p>
          <a:r>
            <a:rPr lang="pl-PL" sz="3200" dirty="0" smtClean="0"/>
            <a:t>Szeroka gama usług </a:t>
          </a:r>
          <a:r>
            <a:rPr lang="pl-PL" sz="3200" dirty="0" err="1" smtClean="0"/>
            <a:t>ekosystemowych</a:t>
          </a:r>
          <a:endParaRPr lang="pl-PL" sz="3200" dirty="0"/>
        </a:p>
      </dgm:t>
    </dgm:pt>
    <dgm:pt modelId="{5C8EEF26-A1E4-4409-B4BA-65D1275B4DD9}" type="parTrans" cxnId="{D55FFF8E-E581-47CB-8215-5547781BFFB1}">
      <dgm:prSet/>
      <dgm:spPr/>
      <dgm:t>
        <a:bodyPr/>
        <a:lstStyle/>
        <a:p>
          <a:endParaRPr lang="pl-PL"/>
        </a:p>
      </dgm:t>
    </dgm:pt>
    <dgm:pt modelId="{BD14F926-ECE0-44DD-BD7C-12408994D527}" type="sibTrans" cxnId="{D55FFF8E-E581-47CB-8215-5547781BFFB1}">
      <dgm:prSet/>
      <dgm:spPr/>
      <dgm:t>
        <a:bodyPr/>
        <a:lstStyle/>
        <a:p>
          <a:endParaRPr lang="pl-PL"/>
        </a:p>
      </dgm:t>
    </dgm:pt>
    <dgm:pt modelId="{3D00B40D-45D7-44DE-B7EA-55DE64466DAC}">
      <dgm:prSet custT="1"/>
      <dgm:spPr>
        <a:solidFill>
          <a:srgbClr val="005828"/>
        </a:solidFill>
      </dgm:spPr>
      <dgm:t>
        <a:bodyPr/>
        <a:lstStyle/>
        <a:p>
          <a:r>
            <a:rPr lang="pl-PL" sz="3200" dirty="0" smtClean="0"/>
            <a:t>Poprawa jakości życia ludzi</a:t>
          </a:r>
          <a:endParaRPr lang="pl-PL" sz="3200" dirty="0"/>
        </a:p>
      </dgm:t>
    </dgm:pt>
    <dgm:pt modelId="{F13924ED-F0A6-46A5-A3A1-04403EC86649}" type="parTrans" cxnId="{68667597-60CA-44FF-B396-7E6E5D57B8EB}">
      <dgm:prSet/>
      <dgm:spPr/>
      <dgm:t>
        <a:bodyPr/>
        <a:lstStyle/>
        <a:p>
          <a:endParaRPr lang="pl-PL"/>
        </a:p>
      </dgm:t>
    </dgm:pt>
    <dgm:pt modelId="{BBF0FD27-C8C8-40E0-893F-8AF6C46BE16D}" type="sibTrans" cxnId="{68667597-60CA-44FF-B396-7E6E5D57B8EB}">
      <dgm:prSet/>
      <dgm:spPr/>
      <dgm:t>
        <a:bodyPr/>
        <a:lstStyle/>
        <a:p>
          <a:endParaRPr lang="pl-PL"/>
        </a:p>
      </dgm:t>
    </dgm:pt>
    <dgm:pt modelId="{9AD74E75-D380-49CD-AF9D-268CAB843DBD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l-PL" sz="2800" dirty="0" smtClean="0"/>
            <a:t>Np. bogactwo ptaków – grupy wskaźnikowej</a:t>
          </a:r>
          <a:endParaRPr lang="pl-PL" sz="2800" dirty="0"/>
        </a:p>
      </dgm:t>
    </dgm:pt>
    <dgm:pt modelId="{C500F4D2-D78B-4778-A675-7CFA7DE021B7}" type="parTrans" cxnId="{7C25DD2D-22DE-46BB-8918-F6608675727F}">
      <dgm:prSet/>
      <dgm:spPr/>
      <dgm:t>
        <a:bodyPr/>
        <a:lstStyle/>
        <a:p>
          <a:endParaRPr lang="pl-PL"/>
        </a:p>
      </dgm:t>
    </dgm:pt>
    <dgm:pt modelId="{AB3C5701-97AB-448D-A38B-481FCF040BB9}" type="sibTrans" cxnId="{7C25DD2D-22DE-46BB-8918-F6608675727F}">
      <dgm:prSet/>
      <dgm:spPr/>
      <dgm:t>
        <a:bodyPr/>
        <a:lstStyle/>
        <a:p>
          <a:endParaRPr lang="pl-PL"/>
        </a:p>
      </dgm:t>
    </dgm:pt>
    <dgm:pt modelId="{F9942151-71C0-434E-80C2-8F4EFC7AC0AE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l-PL" sz="2800" dirty="0" smtClean="0"/>
            <a:t>Np. oczyszczanie wód oraz redukcja liczby szkodników </a:t>
          </a:r>
          <a:endParaRPr lang="pl-PL" sz="2800" dirty="0"/>
        </a:p>
      </dgm:t>
    </dgm:pt>
    <dgm:pt modelId="{4E22E35A-8449-4440-AD7E-C2AC41FE2B82}" type="parTrans" cxnId="{0EC04A1A-1C84-4CD7-B5B9-E96EA309239F}">
      <dgm:prSet/>
      <dgm:spPr/>
      <dgm:t>
        <a:bodyPr/>
        <a:lstStyle/>
        <a:p>
          <a:endParaRPr lang="pl-PL"/>
        </a:p>
      </dgm:t>
    </dgm:pt>
    <dgm:pt modelId="{F03C7C1B-8CC8-46D1-8A2B-9D64F96CEBD8}" type="sibTrans" cxnId="{0EC04A1A-1C84-4CD7-B5B9-E96EA309239F}">
      <dgm:prSet/>
      <dgm:spPr/>
      <dgm:t>
        <a:bodyPr/>
        <a:lstStyle/>
        <a:p>
          <a:endParaRPr lang="pl-PL"/>
        </a:p>
      </dgm:t>
    </dgm:pt>
    <dgm:pt modelId="{BB727479-7094-449A-B389-B360016E55B7}">
      <dgm:prSet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l-PL" dirty="0" smtClean="0"/>
            <a:t>Czystsze środowisko, </a:t>
          </a:r>
          <a:r>
            <a:rPr lang="pl-PL" b="1" dirty="0" smtClean="0">
              <a:solidFill>
                <a:srgbClr val="C00000"/>
              </a:solidFill>
            </a:rPr>
            <a:t>zrównoważony rozwój</a:t>
          </a:r>
          <a:endParaRPr lang="pl-PL" b="1" dirty="0">
            <a:solidFill>
              <a:srgbClr val="C00000"/>
            </a:solidFill>
          </a:endParaRPr>
        </a:p>
      </dgm:t>
    </dgm:pt>
    <dgm:pt modelId="{84B6107F-F20A-44EF-9B21-CBC4BD780BAB}" type="parTrans" cxnId="{42AED77D-08F9-477C-BC35-835F72DB9C22}">
      <dgm:prSet/>
      <dgm:spPr/>
      <dgm:t>
        <a:bodyPr/>
        <a:lstStyle/>
        <a:p>
          <a:endParaRPr lang="pl-PL"/>
        </a:p>
      </dgm:t>
    </dgm:pt>
    <dgm:pt modelId="{B1C8CBF2-7CF4-4583-97D8-858746C40E8F}" type="sibTrans" cxnId="{42AED77D-08F9-477C-BC35-835F72DB9C22}">
      <dgm:prSet/>
      <dgm:spPr/>
      <dgm:t>
        <a:bodyPr/>
        <a:lstStyle/>
        <a:p>
          <a:endParaRPr lang="pl-PL"/>
        </a:p>
      </dgm:t>
    </dgm:pt>
    <dgm:pt modelId="{2B1849E9-4EA1-4CF0-A62E-16C45C19A434}" type="pres">
      <dgm:prSet presAssocID="{9BEE49F3-E53C-47C6-A67E-B536FDA330F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FC743C2-8E5A-4F0C-BC77-41400AC7BDCC}" type="pres">
      <dgm:prSet presAssocID="{3D00B40D-45D7-44DE-B7EA-55DE64466DAC}" presName="boxAndChildren" presStyleCnt="0"/>
      <dgm:spPr/>
    </dgm:pt>
    <dgm:pt modelId="{7925485F-FD8A-4ACD-9C9D-E5BD3FB5307B}" type="pres">
      <dgm:prSet presAssocID="{3D00B40D-45D7-44DE-B7EA-55DE64466DAC}" presName="parentTextBox" presStyleLbl="node1" presStyleIdx="0" presStyleCnt="4"/>
      <dgm:spPr/>
      <dgm:t>
        <a:bodyPr/>
        <a:lstStyle/>
        <a:p>
          <a:endParaRPr lang="pl-PL"/>
        </a:p>
      </dgm:t>
    </dgm:pt>
    <dgm:pt modelId="{A253DFFA-B705-4879-90E3-4AF327D8103B}" type="pres">
      <dgm:prSet presAssocID="{3D00B40D-45D7-44DE-B7EA-55DE64466DAC}" presName="entireBox" presStyleLbl="node1" presStyleIdx="0" presStyleCnt="4"/>
      <dgm:spPr/>
      <dgm:t>
        <a:bodyPr/>
        <a:lstStyle/>
        <a:p>
          <a:endParaRPr lang="pl-PL"/>
        </a:p>
      </dgm:t>
    </dgm:pt>
    <dgm:pt modelId="{D8FA11EE-6C14-43ED-B02D-9EB25850C440}" type="pres">
      <dgm:prSet presAssocID="{3D00B40D-45D7-44DE-B7EA-55DE64466DAC}" presName="descendantBox" presStyleCnt="0"/>
      <dgm:spPr/>
    </dgm:pt>
    <dgm:pt modelId="{C1726C01-59B9-427A-B96E-48E81AF318B1}" type="pres">
      <dgm:prSet presAssocID="{BB727479-7094-449A-B389-B360016E55B7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8A65F32-496E-46B9-A033-39F5551FD046}" type="pres">
      <dgm:prSet presAssocID="{BD14F926-ECE0-44DD-BD7C-12408994D527}" presName="sp" presStyleCnt="0"/>
      <dgm:spPr/>
    </dgm:pt>
    <dgm:pt modelId="{4172AB72-E369-47D8-8A7E-ABE3258B3736}" type="pres">
      <dgm:prSet presAssocID="{C8123A11-A531-45A7-BEB3-8A3C236314D9}" presName="arrowAndChildren" presStyleCnt="0"/>
      <dgm:spPr/>
    </dgm:pt>
    <dgm:pt modelId="{90FC07E9-4B12-4C18-AD34-836E107B28BF}" type="pres">
      <dgm:prSet presAssocID="{C8123A11-A531-45A7-BEB3-8A3C236314D9}" presName="parentTextArrow" presStyleLbl="node1" presStyleIdx="0" presStyleCnt="4"/>
      <dgm:spPr/>
      <dgm:t>
        <a:bodyPr/>
        <a:lstStyle/>
        <a:p>
          <a:endParaRPr lang="pl-PL"/>
        </a:p>
      </dgm:t>
    </dgm:pt>
    <dgm:pt modelId="{A472FF41-9C9F-4F1D-9033-838B45CB6475}" type="pres">
      <dgm:prSet presAssocID="{C8123A11-A531-45A7-BEB3-8A3C236314D9}" presName="arrow" presStyleLbl="node1" presStyleIdx="1" presStyleCnt="4"/>
      <dgm:spPr/>
      <dgm:t>
        <a:bodyPr/>
        <a:lstStyle/>
        <a:p>
          <a:endParaRPr lang="pl-PL"/>
        </a:p>
      </dgm:t>
    </dgm:pt>
    <dgm:pt modelId="{1AC47260-2307-4097-A424-4F683E8ECE8F}" type="pres">
      <dgm:prSet presAssocID="{C8123A11-A531-45A7-BEB3-8A3C236314D9}" presName="descendantArrow" presStyleCnt="0"/>
      <dgm:spPr/>
    </dgm:pt>
    <dgm:pt modelId="{1D558E65-5B1E-4A0B-8BCE-C187BDEC8941}" type="pres">
      <dgm:prSet presAssocID="{F9942151-71C0-434E-80C2-8F4EFC7AC0AE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3132752-B6FF-4D39-9776-6D1BA8AD35E8}" type="pres">
      <dgm:prSet presAssocID="{7E456251-6F98-46CA-BACC-EB975DBBACFA}" presName="sp" presStyleCnt="0"/>
      <dgm:spPr/>
    </dgm:pt>
    <dgm:pt modelId="{F03E6C4E-C3DF-463B-AECF-39AB1220AB51}" type="pres">
      <dgm:prSet presAssocID="{89800212-D3C4-44A0-B495-B828981277F3}" presName="arrowAndChildren" presStyleCnt="0"/>
      <dgm:spPr/>
    </dgm:pt>
    <dgm:pt modelId="{4C101E4F-5C23-4AF8-B970-DAFF0FF9C717}" type="pres">
      <dgm:prSet presAssocID="{89800212-D3C4-44A0-B495-B828981277F3}" presName="parentTextArrow" presStyleLbl="node1" presStyleIdx="1" presStyleCnt="4"/>
      <dgm:spPr/>
      <dgm:t>
        <a:bodyPr/>
        <a:lstStyle/>
        <a:p>
          <a:endParaRPr lang="pl-PL"/>
        </a:p>
      </dgm:t>
    </dgm:pt>
    <dgm:pt modelId="{1C90D3DA-DF3C-4DBC-9571-36018FF31DEC}" type="pres">
      <dgm:prSet presAssocID="{89800212-D3C4-44A0-B495-B828981277F3}" presName="arrow" presStyleLbl="node1" presStyleIdx="2" presStyleCnt="4"/>
      <dgm:spPr/>
      <dgm:t>
        <a:bodyPr/>
        <a:lstStyle/>
        <a:p>
          <a:endParaRPr lang="pl-PL"/>
        </a:p>
      </dgm:t>
    </dgm:pt>
    <dgm:pt modelId="{F7356FC4-157F-4B4B-9755-81D47B928226}" type="pres">
      <dgm:prSet presAssocID="{89800212-D3C4-44A0-B495-B828981277F3}" presName="descendantArrow" presStyleCnt="0"/>
      <dgm:spPr/>
    </dgm:pt>
    <dgm:pt modelId="{D8280403-CFD6-4576-9DEC-F389CEC5044F}" type="pres">
      <dgm:prSet presAssocID="{9AD74E75-D380-49CD-AF9D-268CAB843DBD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CAACB8B-F657-4C86-8AB4-E838045B4948}" type="pres">
      <dgm:prSet presAssocID="{2F6608A8-5A13-466F-93FB-52C18977F3D5}" presName="sp" presStyleCnt="0"/>
      <dgm:spPr/>
    </dgm:pt>
    <dgm:pt modelId="{3A3A5D99-8B91-4050-A945-489A2D0D5735}" type="pres">
      <dgm:prSet presAssocID="{52398D7A-1644-4F0F-A205-2C6733DCD056}" presName="arrowAndChildren" presStyleCnt="0"/>
      <dgm:spPr/>
    </dgm:pt>
    <dgm:pt modelId="{3028CD8A-9551-42D3-808A-9222B3EA9514}" type="pres">
      <dgm:prSet presAssocID="{52398D7A-1644-4F0F-A205-2C6733DCD056}" presName="parentTextArrow" presStyleLbl="node1" presStyleIdx="3" presStyleCnt="4"/>
      <dgm:spPr/>
      <dgm:t>
        <a:bodyPr/>
        <a:lstStyle/>
        <a:p>
          <a:endParaRPr lang="pl-PL"/>
        </a:p>
      </dgm:t>
    </dgm:pt>
  </dgm:ptLst>
  <dgm:cxnLst>
    <dgm:cxn modelId="{A0DBC684-EE79-4E6D-BFEA-4BCFFF73A93A}" type="presOf" srcId="{89800212-D3C4-44A0-B495-B828981277F3}" destId="{4C101E4F-5C23-4AF8-B970-DAFF0FF9C717}" srcOrd="0" destOrd="0" presId="urn:microsoft.com/office/officeart/2005/8/layout/process4"/>
    <dgm:cxn modelId="{EAB613DB-F60A-4938-82FB-C302AB33032E}" type="presOf" srcId="{3D00B40D-45D7-44DE-B7EA-55DE64466DAC}" destId="{7925485F-FD8A-4ACD-9C9D-E5BD3FB5307B}" srcOrd="0" destOrd="0" presId="urn:microsoft.com/office/officeart/2005/8/layout/process4"/>
    <dgm:cxn modelId="{9933BB43-283A-405A-BB17-21545AA40A98}" type="presOf" srcId="{C8123A11-A531-45A7-BEB3-8A3C236314D9}" destId="{A472FF41-9C9F-4F1D-9033-838B45CB6475}" srcOrd="1" destOrd="0" presId="urn:microsoft.com/office/officeart/2005/8/layout/process4"/>
    <dgm:cxn modelId="{71D75677-58AF-409F-8C01-38EF12A051F7}" type="presOf" srcId="{89800212-D3C4-44A0-B495-B828981277F3}" destId="{1C90D3DA-DF3C-4DBC-9571-36018FF31DEC}" srcOrd="1" destOrd="0" presId="urn:microsoft.com/office/officeart/2005/8/layout/process4"/>
    <dgm:cxn modelId="{CEDA5072-D25B-4112-8AB2-2146557DD122}" type="presOf" srcId="{C8123A11-A531-45A7-BEB3-8A3C236314D9}" destId="{90FC07E9-4B12-4C18-AD34-836E107B28BF}" srcOrd="0" destOrd="0" presId="urn:microsoft.com/office/officeart/2005/8/layout/process4"/>
    <dgm:cxn modelId="{7E8C7ACD-15C0-4162-8696-CF19463440C5}" srcId="{9BEE49F3-E53C-47C6-A67E-B536FDA330FB}" destId="{89800212-D3C4-44A0-B495-B828981277F3}" srcOrd="1" destOrd="0" parTransId="{52DC6A70-79B3-4144-93AD-DB339CB8C0A5}" sibTransId="{7E456251-6F98-46CA-BACC-EB975DBBACFA}"/>
    <dgm:cxn modelId="{A7697023-9015-4440-81E1-63BE467C56FC}" type="presOf" srcId="{9AD74E75-D380-49CD-AF9D-268CAB843DBD}" destId="{D8280403-CFD6-4576-9DEC-F389CEC5044F}" srcOrd="0" destOrd="0" presId="urn:microsoft.com/office/officeart/2005/8/layout/process4"/>
    <dgm:cxn modelId="{FAFD3BDE-E54E-4CC4-B53F-0993662724C1}" srcId="{9BEE49F3-E53C-47C6-A67E-B536FDA330FB}" destId="{52398D7A-1644-4F0F-A205-2C6733DCD056}" srcOrd="0" destOrd="0" parTransId="{D63D9C06-C553-456B-918C-3218C2D1DF01}" sibTransId="{2F6608A8-5A13-466F-93FB-52C18977F3D5}"/>
    <dgm:cxn modelId="{0EC04A1A-1C84-4CD7-B5B9-E96EA309239F}" srcId="{C8123A11-A531-45A7-BEB3-8A3C236314D9}" destId="{F9942151-71C0-434E-80C2-8F4EFC7AC0AE}" srcOrd="0" destOrd="0" parTransId="{4E22E35A-8449-4440-AD7E-C2AC41FE2B82}" sibTransId="{F03C7C1B-8CC8-46D1-8A2B-9D64F96CEBD8}"/>
    <dgm:cxn modelId="{D55FFF8E-E581-47CB-8215-5547781BFFB1}" srcId="{9BEE49F3-E53C-47C6-A67E-B536FDA330FB}" destId="{C8123A11-A531-45A7-BEB3-8A3C236314D9}" srcOrd="2" destOrd="0" parTransId="{5C8EEF26-A1E4-4409-B4BA-65D1275B4DD9}" sibTransId="{BD14F926-ECE0-44DD-BD7C-12408994D527}"/>
    <dgm:cxn modelId="{68667597-60CA-44FF-B396-7E6E5D57B8EB}" srcId="{9BEE49F3-E53C-47C6-A67E-B536FDA330FB}" destId="{3D00B40D-45D7-44DE-B7EA-55DE64466DAC}" srcOrd="3" destOrd="0" parTransId="{F13924ED-F0A6-46A5-A3A1-04403EC86649}" sibTransId="{BBF0FD27-C8C8-40E0-893F-8AF6C46BE16D}"/>
    <dgm:cxn modelId="{42AED77D-08F9-477C-BC35-835F72DB9C22}" srcId="{3D00B40D-45D7-44DE-B7EA-55DE64466DAC}" destId="{BB727479-7094-449A-B389-B360016E55B7}" srcOrd="0" destOrd="0" parTransId="{84B6107F-F20A-44EF-9B21-CBC4BD780BAB}" sibTransId="{B1C8CBF2-7CF4-4583-97D8-858746C40E8F}"/>
    <dgm:cxn modelId="{7C25DD2D-22DE-46BB-8918-F6608675727F}" srcId="{89800212-D3C4-44A0-B495-B828981277F3}" destId="{9AD74E75-D380-49CD-AF9D-268CAB843DBD}" srcOrd="0" destOrd="0" parTransId="{C500F4D2-D78B-4778-A675-7CFA7DE021B7}" sibTransId="{AB3C5701-97AB-448D-A38B-481FCF040BB9}"/>
    <dgm:cxn modelId="{B125AE4D-C734-47C6-99B8-771E9375CA28}" type="presOf" srcId="{3D00B40D-45D7-44DE-B7EA-55DE64466DAC}" destId="{A253DFFA-B705-4879-90E3-4AF327D8103B}" srcOrd="1" destOrd="0" presId="urn:microsoft.com/office/officeart/2005/8/layout/process4"/>
    <dgm:cxn modelId="{1D29537F-D598-49FD-A6B6-68E69AD9F334}" type="presOf" srcId="{52398D7A-1644-4F0F-A205-2C6733DCD056}" destId="{3028CD8A-9551-42D3-808A-9222B3EA9514}" srcOrd="0" destOrd="0" presId="urn:microsoft.com/office/officeart/2005/8/layout/process4"/>
    <dgm:cxn modelId="{F46F0C27-6A04-4B55-ACF6-83A71C45855D}" type="presOf" srcId="{F9942151-71C0-434E-80C2-8F4EFC7AC0AE}" destId="{1D558E65-5B1E-4A0B-8BCE-C187BDEC8941}" srcOrd="0" destOrd="0" presId="urn:microsoft.com/office/officeart/2005/8/layout/process4"/>
    <dgm:cxn modelId="{0CC0154A-8A15-45FF-96FF-B98526A5A4FE}" type="presOf" srcId="{9BEE49F3-E53C-47C6-A67E-B536FDA330FB}" destId="{2B1849E9-4EA1-4CF0-A62E-16C45C19A434}" srcOrd="0" destOrd="0" presId="urn:microsoft.com/office/officeart/2005/8/layout/process4"/>
    <dgm:cxn modelId="{2D526C7D-A494-42D9-8AF3-154C34E5F9DA}" type="presOf" srcId="{BB727479-7094-449A-B389-B360016E55B7}" destId="{C1726C01-59B9-427A-B96E-48E81AF318B1}" srcOrd="0" destOrd="0" presId="urn:microsoft.com/office/officeart/2005/8/layout/process4"/>
    <dgm:cxn modelId="{605740F2-85CD-4738-8800-8AB12DCA8D1D}" type="presParOf" srcId="{2B1849E9-4EA1-4CF0-A62E-16C45C19A434}" destId="{9FC743C2-8E5A-4F0C-BC77-41400AC7BDCC}" srcOrd="0" destOrd="0" presId="urn:microsoft.com/office/officeart/2005/8/layout/process4"/>
    <dgm:cxn modelId="{2F6F4524-2363-4571-BD19-DD88B2AC0FAE}" type="presParOf" srcId="{9FC743C2-8E5A-4F0C-BC77-41400AC7BDCC}" destId="{7925485F-FD8A-4ACD-9C9D-E5BD3FB5307B}" srcOrd="0" destOrd="0" presId="urn:microsoft.com/office/officeart/2005/8/layout/process4"/>
    <dgm:cxn modelId="{2CF2C38B-90A0-4255-839C-4A9F701DE062}" type="presParOf" srcId="{9FC743C2-8E5A-4F0C-BC77-41400AC7BDCC}" destId="{A253DFFA-B705-4879-90E3-4AF327D8103B}" srcOrd="1" destOrd="0" presId="urn:microsoft.com/office/officeart/2005/8/layout/process4"/>
    <dgm:cxn modelId="{8D6C6970-8D2F-4E7C-A153-49267B0DCA8E}" type="presParOf" srcId="{9FC743C2-8E5A-4F0C-BC77-41400AC7BDCC}" destId="{D8FA11EE-6C14-43ED-B02D-9EB25850C440}" srcOrd="2" destOrd="0" presId="urn:microsoft.com/office/officeart/2005/8/layout/process4"/>
    <dgm:cxn modelId="{66987416-F5BE-4311-B602-9E44837DBE2C}" type="presParOf" srcId="{D8FA11EE-6C14-43ED-B02D-9EB25850C440}" destId="{C1726C01-59B9-427A-B96E-48E81AF318B1}" srcOrd="0" destOrd="0" presId="urn:microsoft.com/office/officeart/2005/8/layout/process4"/>
    <dgm:cxn modelId="{D15EFDEA-D600-4ED7-BA2C-2A46F6973F50}" type="presParOf" srcId="{2B1849E9-4EA1-4CF0-A62E-16C45C19A434}" destId="{68A65F32-496E-46B9-A033-39F5551FD046}" srcOrd="1" destOrd="0" presId="urn:microsoft.com/office/officeart/2005/8/layout/process4"/>
    <dgm:cxn modelId="{D1614917-B4CF-4317-A00D-DAB344E46E04}" type="presParOf" srcId="{2B1849E9-4EA1-4CF0-A62E-16C45C19A434}" destId="{4172AB72-E369-47D8-8A7E-ABE3258B3736}" srcOrd="2" destOrd="0" presId="urn:microsoft.com/office/officeart/2005/8/layout/process4"/>
    <dgm:cxn modelId="{46914AF2-DB5A-45A4-8E7C-DC1B0762123F}" type="presParOf" srcId="{4172AB72-E369-47D8-8A7E-ABE3258B3736}" destId="{90FC07E9-4B12-4C18-AD34-836E107B28BF}" srcOrd="0" destOrd="0" presId="urn:microsoft.com/office/officeart/2005/8/layout/process4"/>
    <dgm:cxn modelId="{6A520F6D-8DAD-44DB-890E-770329A5301C}" type="presParOf" srcId="{4172AB72-E369-47D8-8A7E-ABE3258B3736}" destId="{A472FF41-9C9F-4F1D-9033-838B45CB6475}" srcOrd="1" destOrd="0" presId="urn:microsoft.com/office/officeart/2005/8/layout/process4"/>
    <dgm:cxn modelId="{5493B120-2B34-4CA0-BF5E-DDF18CE10DAE}" type="presParOf" srcId="{4172AB72-E369-47D8-8A7E-ABE3258B3736}" destId="{1AC47260-2307-4097-A424-4F683E8ECE8F}" srcOrd="2" destOrd="0" presId="urn:microsoft.com/office/officeart/2005/8/layout/process4"/>
    <dgm:cxn modelId="{611A1B20-BFB3-4C14-86C2-0B877A714142}" type="presParOf" srcId="{1AC47260-2307-4097-A424-4F683E8ECE8F}" destId="{1D558E65-5B1E-4A0B-8BCE-C187BDEC8941}" srcOrd="0" destOrd="0" presId="urn:microsoft.com/office/officeart/2005/8/layout/process4"/>
    <dgm:cxn modelId="{BB50ED28-19F0-4EA2-9918-560D30BB264F}" type="presParOf" srcId="{2B1849E9-4EA1-4CF0-A62E-16C45C19A434}" destId="{D3132752-B6FF-4D39-9776-6D1BA8AD35E8}" srcOrd="3" destOrd="0" presId="urn:microsoft.com/office/officeart/2005/8/layout/process4"/>
    <dgm:cxn modelId="{0D4BBC9B-EB56-4DA5-944F-F622DB38743E}" type="presParOf" srcId="{2B1849E9-4EA1-4CF0-A62E-16C45C19A434}" destId="{F03E6C4E-C3DF-463B-AECF-39AB1220AB51}" srcOrd="4" destOrd="0" presId="urn:microsoft.com/office/officeart/2005/8/layout/process4"/>
    <dgm:cxn modelId="{DFE419C8-9BB3-4B29-9590-3A62EA903F82}" type="presParOf" srcId="{F03E6C4E-C3DF-463B-AECF-39AB1220AB51}" destId="{4C101E4F-5C23-4AF8-B970-DAFF0FF9C717}" srcOrd="0" destOrd="0" presId="urn:microsoft.com/office/officeart/2005/8/layout/process4"/>
    <dgm:cxn modelId="{904FD1FC-7F13-479F-8630-31DF43EFB8B4}" type="presParOf" srcId="{F03E6C4E-C3DF-463B-AECF-39AB1220AB51}" destId="{1C90D3DA-DF3C-4DBC-9571-36018FF31DEC}" srcOrd="1" destOrd="0" presId="urn:microsoft.com/office/officeart/2005/8/layout/process4"/>
    <dgm:cxn modelId="{0F16E355-7644-4E3A-B9CC-945ECCFA6E37}" type="presParOf" srcId="{F03E6C4E-C3DF-463B-AECF-39AB1220AB51}" destId="{F7356FC4-157F-4B4B-9755-81D47B928226}" srcOrd="2" destOrd="0" presId="urn:microsoft.com/office/officeart/2005/8/layout/process4"/>
    <dgm:cxn modelId="{A9E413AD-F0CC-4A08-8787-2C71CBD5FD08}" type="presParOf" srcId="{F7356FC4-157F-4B4B-9755-81D47B928226}" destId="{D8280403-CFD6-4576-9DEC-F389CEC5044F}" srcOrd="0" destOrd="0" presId="urn:microsoft.com/office/officeart/2005/8/layout/process4"/>
    <dgm:cxn modelId="{71B1F526-9674-4D23-A084-5BBBAC5FBE75}" type="presParOf" srcId="{2B1849E9-4EA1-4CF0-A62E-16C45C19A434}" destId="{9CAACB8B-F657-4C86-8AB4-E838045B4948}" srcOrd="5" destOrd="0" presId="urn:microsoft.com/office/officeart/2005/8/layout/process4"/>
    <dgm:cxn modelId="{34D9831C-B395-43BC-BBD2-746B025FBF89}" type="presParOf" srcId="{2B1849E9-4EA1-4CF0-A62E-16C45C19A434}" destId="{3A3A5D99-8B91-4050-A945-489A2D0D5735}" srcOrd="6" destOrd="0" presId="urn:microsoft.com/office/officeart/2005/8/layout/process4"/>
    <dgm:cxn modelId="{20024CDD-8F09-47A4-8F8F-93346FEB9EB5}" type="presParOf" srcId="{3A3A5D99-8B91-4050-A945-489A2D0D5735}" destId="{3028CD8A-9551-42D3-808A-9222B3EA951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53DFFA-B705-4879-90E3-4AF327D8103B}">
      <dsp:nvSpPr>
        <dsp:cNvPr id="0" name=""/>
        <dsp:cNvSpPr/>
      </dsp:nvSpPr>
      <dsp:spPr>
        <a:xfrm>
          <a:off x="0" y="4724972"/>
          <a:ext cx="8496944" cy="1033708"/>
        </a:xfrm>
        <a:prstGeom prst="rect">
          <a:avLst/>
        </a:prstGeom>
        <a:solidFill>
          <a:srgbClr val="00582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/>
            <a:t>Poprawa jakości życia ludzi</a:t>
          </a:r>
          <a:endParaRPr lang="pl-PL" sz="3200" kern="1200" dirty="0"/>
        </a:p>
      </dsp:txBody>
      <dsp:txXfrm>
        <a:off x="0" y="4724972"/>
        <a:ext cx="8496944" cy="558202"/>
      </dsp:txXfrm>
    </dsp:sp>
    <dsp:sp modelId="{C1726C01-59B9-427A-B96E-48E81AF318B1}">
      <dsp:nvSpPr>
        <dsp:cNvPr id="0" name=""/>
        <dsp:cNvSpPr/>
      </dsp:nvSpPr>
      <dsp:spPr>
        <a:xfrm>
          <a:off x="0" y="5262501"/>
          <a:ext cx="8496944" cy="475505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Czystsze środowisko, </a:t>
          </a:r>
          <a:r>
            <a:rPr lang="pl-PL" sz="2800" b="1" kern="1200" dirty="0" smtClean="0">
              <a:solidFill>
                <a:srgbClr val="C00000"/>
              </a:solidFill>
            </a:rPr>
            <a:t>zrównoważony rozwój</a:t>
          </a:r>
          <a:endParaRPr lang="pl-PL" sz="2800" b="1" kern="1200" dirty="0">
            <a:solidFill>
              <a:srgbClr val="C00000"/>
            </a:solidFill>
          </a:endParaRPr>
        </a:p>
      </dsp:txBody>
      <dsp:txXfrm>
        <a:off x="0" y="5262501"/>
        <a:ext cx="8496944" cy="475505"/>
      </dsp:txXfrm>
    </dsp:sp>
    <dsp:sp modelId="{A472FF41-9C9F-4F1D-9033-838B45CB6475}">
      <dsp:nvSpPr>
        <dsp:cNvPr id="0" name=""/>
        <dsp:cNvSpPr/>
      </dsp:nvSpPr>
      <dsp:spPr>
        <a:xfrm rot="10800000">
          <a:off x="0" y="3150634"/>
          <a:ext cx="8496944" cy="1589843"/>
        </a:xfrm>
        <a:prstGeom prst="upArrowCallout">
          <a:avLst/>
        </a:prstGeom>
        <a:solidFill>
          <a:srgbClr val="00582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/>
            <a:t>Szeroka gama usług </a:t>
          </a:r>
          <a:r>
            <a:rPr lang="pl-PL" sz="3200" kern="1200" dirty="0" err="1" smtClean="0"/>
            <a:t>ekosystemowych</a:t>
          </a:r>
          <a:endParaRPr lang="pl-PL" sz="3200" kern="1200" dirty="0"/>
        </a:p>
      </dsp:txBody>
      <dsp:txXfrm>
        <a:off x="0" y="3150634"/>
        <a:ext cx="8496944" cy="558035"/>
      </dsp:txXfrm>
    </dsp:sp>
    <dsp:sp modelId="{1D558E65-5B1E-4A0B-8BCE-C187BDEC8941}">
      <dsp:nvSpPr>
        <dsp:cNvPr id="0" name=""/>
        <dsp:cNvSpPr/>
      </dsp:nvSpPr>
      <dsp:spPr>
        <a:xfrm>
          <a:off x="0" y="3708669"/>
          <a:ext cx="8496944" cy="475363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Np. oczyszczanie wód oraz redukcja liczby szkodników </a:t>
          </a:r>
          <a:endParaRPr lang="pl-PL" sz="2800" kern="1200" dirty="0"/>
        </a:p>
      </dsp:txBody>
      <dsp:txXfrm>
        <a:off x="0" y="3708669"/>
        <a:ext cx="8496944" cy="475363"/>
      </dsp:txXfrm>
    </dsp:sp>
    <dsp:sp modelId="{1C90D3DA-DF3C-4DBC-9571-36018FF31DEC}">
      <dsp:nvSpPr>
        <dsp:cNvPr id="0" name=""/>
        <dsp:cNvSpPr/>
      </dsp:nvSpPr>
      <dsp:spPr>
        <a:xfrm rot="10800000">
          <a:off x="0" y="1576296"/>
          <a:ext cx="8496944" cy="1589843"/>
        </a:xfrm>
        <a:prstGeom prst="upArrowCallout">
          <a:avLst/>
        </a:prstGeom>
        <a:solidFill>
          <a:srgbClr val="00582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/>
            <a:t>Wysoki poziom różnorodności biologicznej</a:t>
          </a:r>
          <a:endParaRPr lang="pl-PL" sz="3200" kern="1200" dirty="0"/>
        </a:p>
      </dsp:txBody>
      <dsp:txXfrm>
        <a:off x="0" y="1576296"/>
        <a:ext cx="8496944" cy="558035"/>
      </dsp:txXfrm>
    </dsp:sp>
    <dsp:sp modelId="{D8280403-CFD6-4576-9DEC-F389CEC5044F}">
      <dsp:nvSpPr>
        <dsp:cNvPr id="0" name=""/>
        <dsp:cNvSpPr/>
      </dsp:nvSpPr>
      <dsp:spPr>
        <a:xfrm>
          <a:off x="0" y="2134331"/>
          <a:ext cx="8496944" cy="475363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Np. bogactwo ptaków – grupy wskaźnikowej</a:t>
          </a:r>
          <a:endParaRPr lang="pl-PL" sz="2800" kern="1200" dirty="0"/>
        </a:p>
      </dsp:txBody>
      <dsp:txXfrm>
        <a:off x="0" y="2134331"/>
        <a:ext cx="8496944" cy="475363"/>
      </dsp:txXfrm>
    </dsp:sp>
    <dsp:sp modelId="{3028CD8A-9551-42D3-808A-9222B3EA9514}">
      <dsp:nvSpPr>
        <dsp:cNvPr id="0" name=""/>
        <dsp:cNvSpPr/>
      </dsp:nvSpPr>
      <dsp:spPr>
        <a:xfrm rot="10800000">
          <a:off x="0" y="1958"/>
          <a:ext cx="8496944" cy="1589843"/>
        </a:xfrm>
        <a:prstGeom prst="upArrowCallout">
          <a:avLst/>
        </a:prstGeom>
        <a:solidFill>
          <a:srgbClr val="00582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/>
            <a:t>Liczne zadrzewienia śródpolne</a:t>
          </a:r>
          <a:endParaRPr lang="pl-PL" sz="3200" kern="1200" dirty="0"/>
        </a:p>
      </dsp:txBody>
      <dsp:txXfrm rot="10800000">
        <a:off x="0" y="1958"/>
        <a:ext cx="8496944" cy="1589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689A8060-C33E-4D6E-B1AD-5D07B016CF96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81CD6B3-D5C4-4ABE-A004-15C5F8D463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4BFE36A-205F-4B81-9EFE-C45BD21B1D0A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056A404-11CB-42E9-AA99-1131E416003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2D548-3C7E-47CF-AFAF-65629FC68621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8DE43-7F54-4E70-B641-ED53511D2A3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7994B-22E5-4799-9552-42409BA26039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3B872-81E5-4525-885A-98FFDC75221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B431B-34CD-4636-81AF-FD45A7347EBB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E6762-A856-4AF5-8BB0-6B73396AF1E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F62FD-3443-4DA4-9DD5-607482622F23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0465B-414F-4637-B6DD-CF0B8AC5DB6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87542-31CF-4D04-B71C-BC8D71081363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3DD88-D829-4C9E-86F1-53572AEC27F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48D3F-1A14-4C74-AE2E-5A02765D4FBF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7B164-1D10-4AAE-9915-2BCD4D5101A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9A90B-1569-4F0D-8E89-9906AE5A0217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2446F-E502-47E7-8A81-11BE948B405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6225-4274-44F9-AA3B-0BD326C65912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CA969-3CC1-4616-BAC7-D8B96503775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32918-C43A-400A-B61D-1BD4AF327CF7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4F6A-9442-47D7-B916-051BB799446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975DB-3446-45C4-9AF7-C0D72A8A3101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9F041-2A80-4E52-9A6D-441878E94F8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B1AF7-036D-46A4-98FD-FBBE6424424A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9C366-9158-4C2C-B26F-9F997803AE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843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0827B5-76F0-4FB5-9A22-EB61D9A56E82}" type="datetimeFigureOut">
              <a:rPr lang="pl-PL"/>
              <a:pPr>
                <a:defRPr/>
              </a:pPr>
              <a:t>2018-10-18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169E83-DD50-4C2A-8D1B-C39C43652E2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e tekstowe 3"/>
          <p:cNvSpPr txBox="1"/>
          <p:nvPr/>
        </p:nvSpPr>
        <p:spPr>
          <a:xfrm>
            <a:off x="827584" y="404664"/>
            <a:ext cx="7108035" cy="20621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Znaczenie działalności </a:t>
            </a:r>
            <a:endParaRPr lang="pl-PL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generała </a:t>
            </a: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Dezyderego Chłapowskiego </a:t>
            </a:r>
            <a:endParaRPr lang="pl-PL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 </a:t>
            </a: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awifauny okolic </a:t>
            </a:r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Turwi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pole tekstowe 4"/>
          <p:cNvSpPr txBox="1">
            <a:spLocks noChangeArrowheads="1"/>
          </p:cNvSpPr>
          <p:nvPr/>
        </p:nvSpPr>
        <p:spPr bwMode="auto">
          <a:xfrm>
            <a:off x="1043608" y="2276872"/>
            <a:ext cx="7000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000" dirty="0" smtClean="0"/>
              <a:t>Krzysztof Kujawa</a:t>
            </a:r>
          </a:p>
          <a:p>
            <a:pPr algn="ctr"/>
            <a:r>
              <a:rPr lang="pl-PL" sz="2000" dirty="0" smtClean="0"/>
              <a:t>Instytut Środowiska Rolniczego i Leśnego PAN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ole tekstowe 77"/>
          <p:cNvSpPr txBox="1"/>
          <p:nvPr/>
        </p:nvSpPr>
        <p:spPr>
          <a:xfrm>
            <a:off x="1619672" y="260648"/>
            <a:ext cx="58881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>
                <a:latin typeface="Arial" pitchFamily="34" charset="0"/>
                <a:cs typeface="Arial" pitchFamily="34" charset="0"/>
              </a:rPr>
              <a:t>B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ilans zmian awifauny terenów rolniczych</a:t>
            </a:r>
          </a:p>
          <a:p>
            <a:pPr algn="ctr"/>
            <a:r>
              <a:rPr lang="pl-PL" sz="2400" dirty="0" smtClean="0">
                <a:latin typeface="Arial" pitchFamily="34" charset="0"/>
                <a:cs typeface="Arial" pitchFamily="34" charset="0"/>
              </a:rPr>
              <a:t> w Polsce i w Europie w XXI wieku </a:t>
            </a:r>
          </a:p>
          <a:p>
            <a:pPr algn="ctr"/>
            <a:r>
              <a:rPr lang="pl-PL" sz="2400" dirty="0" smtClean="0">
                <a:latin typeface="Arial" pitchFamily="34" charset="0"/>
                <a:cs typeface="Arial" pitchFamily="34" charset="0"/>
              </a:rPr>
              <a:t>(liczba gatunków ptaków)</a:t>
            </a:r>
          </a:p>
        </p:txBody>
      </p:sp>
      <p:graphicFrame>
        <p:nvGraphicFramePr>
          <p:cNvPr id="79" name="Tabela 78"/>
          <p:cNvGraphicFramePr>
            <a:graphicFrameLocks noGrp="1"/>
          </p:cNvGraphicFramePr>
          <p:nvPr/>
        </p:nvGraphicFramePr>
        <p:xfrm>
          <a:off x="1259632" y="1844824"/>
          <a:ext cx="6624737" cy="3256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326"/>
                <a:gridCol w="2773165"/>
                <a:gridCol w="2208246"/>
              </a:tblGrid>
              <a:tr h="814034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Trend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Polska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Europa</a:t>
                      </a:r>
                      <a:endParaRPr lang="pl-PL" sz="2800" b="1" dirty="0"/>
                    </a:p>
                  </a:txBody>
                  <a:tcPr/>
                </a:tc>
              </a:tr>
              <a:tr h="814034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→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2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5</a:t>
                      </a:r>
                      <a:endParaRPr lang="pl-PL" sz="2800" b="1" dirty="0"/>
                    </a:p>
                  </a:txBody>
                  <a:tcPr/>
                </a:tc>
              </a:tr>
              <a:tr h="814034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↑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8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7</a:t>
                      </a:r>
                      <a:endParaRPr lang="pl-PL" sz="2800" b="1" dirty="0"/>
                    </a:p>
                  </a:txBody>
                  <a:tcPr/>
                </a:tc>
              </a:tr>
              <a:tr h="814034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>
                          <a:solidFill>
                            <a:srgbClr val="C00000"/>
                          </a:solidFill>
                        </a:rPr>
                        <a:t>↓</a:t>
                      </a:r>
                      <a:endParaRPr lang="pl-PL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>
                          <a:solidFill>
                            <a:srgbClr val="C00000"/>
                          </a:solidFill>
                        </a:rPr>
                        <a:t>11</a:t>
                      </a:r>
                      <a:endParaRPr lang="pl-PL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>
                          <a:solidFill>
                            <a:srgbClr val="C00000"/>
                          </a:solidFill>
                        </a:rPr>
                        <a:t>24</a:t>
                      </a:r>
                      <a:endParaRPr lang="pl-PL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0" name="Prostokąt 79"/>
          <p:cNvSpPr/>
          <p:nvPr/>
        </p:nvSpPr>
        <p:spPr>
          <a:xfrm>
            <a:off x="1043608" y="2636911"/>
            <a:ext cx="7056784" cy="830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1" name="Prostokąt 80"/>
          <p:cNvSpPr/>
          <p:nvPr/>
        </p:nvSpPr>
        <p:spPr>
          <a:xfrm>
            <a:off x="1043608" y="3462413"/>
            <a:ext cx="7056784" cy="830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2" name="Prostokąt 81"/>
          <p:cNvSpPr/>
          <p:nvPr/>
        </p:nvSpPr>
        <p:spPr>
          <a:xfrm>
            <a:off x="971600" y="4254501"/>
            <a:ext cx="7056784" cy="830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50D_03630.JPG"/>
          <p:cNvPicPr>
            <a:picLocks noChangeAspect="1"/>
          </p:cNvPicPr>
          <p:nvPr/>
        </p:nvPicPr>
        <p:blipFill>
          <a:blip r:embed="rId2" cstate="print"/>
          <a:srcRect l="5867" t="1476" r="655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pole tekstowe 1"/>
          <p:cNvSpPr txBox="1">
            <a:spLocks noChangeArrowheads="1"/>
          </p:cNvSpPr>
          <p:nvPr/>
        </p:nvSpPr>
        <p:spPr bwMode="auto">
          <a:xfrm>
            <a:off x="395536" y="476672"/>
            <a:ext cx="8501062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4000" dirty="0"/>
              <a:t>C</a:t>
            </a:r>
            <a:r>
              <a:rPr lang="pl-PL" sz="4000" dirty="0" smtClean="0"/>
              <a:t>zy </a:t>
            </a:r>
            <a:r>
              <a:rPr lang="pl-PL" sz="4000" dirty="0"/>
              <a:t>możemy coś zrobić</a:t>
            </a:r>
            <a:r>
              <a:rPr lang="pl-PL" sz="4000" dirty="0" smtClean="0"/>
              <a:t>?</a:t>
            </a:r>
          </a:p>
          <a:p>
            <a:pPr algn="ctr"/>
            <a:endParaRPr lang="pl-PL" sz="1600" dirty="0"/>
          </a:p>
          <a:p>
            <a:pPr algn="ctr"/>
            <a:r>
              <a:rPr lang="pl-PL" sz="4000" dirty="0" smtClean="0"/>
              <a:t>Tak!</a:t>
            </a:r>
          </a:p>
          <a:p>
            <a:pPr algn="ctr"/>
            <a:endParaRPr lang="pl-PL" sz="4000" dirty="0" smtClean="0"/>
          </a:p>
          <a:p>
            <a:pPr algn="ctr"/>
            <a:endParaRPr lang="pl-PL" sz="4000" dirty="0"/>
          </a:p>
          <a:p>
            <a:pPr algn="ctr"/>
            <a:endParaRPr lang="pl-PL" sz="2000" dirty="0"/>
          </a:p>
          <a:p>
            <a:pPr algn="ctr"/>
            <a:r>
              <a:rPr lang="pl-PL" sz="40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Chronić stare i zakładać nowe zadrzewienia, </a:t>
            </a:r>
          </a:p>
          <a:p>
            <a:pPr algn="ctr"/>
            <a:r>
              <a:rPr lang="pl-PL" sz="40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urozmaicać krajobraz</a:t>
            </a:r>
            <a:endParaRPr lang="pl-PL" sz="4000" b="1" dirty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Prostokąt 1"/>
          <p:cNvSpPr>
            <a:spLocks noChangeArrowheads="1"/>
          </p:cNvSpPr>
          <p:nvPr/>
        </p:nvSpPr>
        <p:spPr bwMode="auto">
          <a:xfrm>
            <a:off x="500063" y="285750"/>
            <a:ext cx="807243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dirty="0"/>
              <a:t>Jak powstają zadrzewienia?</a:t>
            </a:r>
          </a:p>
          <a:p>
            <a:pPr>
              <a:buFont typeface="Arial" charset="0"/>
              <a:buChar char="•"/>
            </a:pPr>
            <a:r>
              <a:rPr lang="pl-PL" sz="2400" dirty="0"/>
              <a:t> fragmentacja (podział na mniejsze części) lasów </a:t>
            </a:r>
          </a:p>
          <a:p>
            <a:pPr>
              <a:buFont typeface="Arial" charset="0"/>
              <a:buChar char="•"/>
            </a:pPr>
            <a:r>
              <a:rPr lang="pl-PL" sz="2400" dirty="0"/>
              <a:t> spontaniczny rozwój (np. wzdłuż cieków)</a:t>
            </a:r>
          </a:p>
          <a:p>
            <a:pPr>
              <a:buFont typeface="Arial" charset="0"/>
              <a:buChar char="•"/>
            </a:pPr>
            <a:r>
              <a:rPr lang="pl-PL" sz="2400" dirty="0"/>
              <a:t> tworzenie przez </a:t>
            </a:r>
            <a:r>
              <a:rPr lang="pl-PL" sz="2400" dirty="0" smtClean="0"/>
              <a:t>człowieka – </a:t>
            </a:r>
            <a:br>
              <a:rPr lang="pl-PL" sz="2400" dirty="0" smtClean="0"/>
            </a:br>
            <a:r>
              <a:rPr lang="pl-PL" sz="2400" dirty="0" smtClean="0"/>
              <a:t>	</a:t>
            </a:r>
            <a:r>
              <a:rPr lang="pl-PL" sz="2400" b="1" dirty="0" smtClean="0">
                <a:solidFill>
                  <a:srgbClr val="C00000"/>
                </a:solidFill>
              </a:rPr>
              <a:t>np. </a:t>
            </a:r>
            <a:r>
              <a:rPr lang="pl-PL" sz="2400" b="1" dirty="0" err="1" smtClean="0">
                <a:solidFill>
                  <a:srgbClr val="C00000"/>
                </a:solidFill>
              </a:rPr>
              <a:t>działalność</a:t>
            </a:r>
            <a:r>
              <a:rPr lang="pl-PL" sz="2400" b="1" dirty="0" smtClean="0">
                <a:solidFill>
                  <a:srgbClr val="C00000"/>
                </a:solidFill>
              </a:rPr>
              <a:t> Dezyderego Chłapowskiego</a:t>
            </a:r>
            <a:endParaRPr lang="pl-PL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708025" y="2428875"/>
          <a:ext cx="2379663" cy="1785938"/>
        </p:xfrm>
        <a:graphic>
          <a:graphicData uri="http://schemas.openxmlformats.org/presentationml/2006/ole">
            <p:oleObj spid="_x0000_s6146" name="CorelPhotoPaint.Image.9" r:id="rId3" imgW="15238095" imgH="11428571" progId="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5938838" y="2428875"/>
          <a:ext cx="2281237" cy="1785938"/>
        </p:xfrm>
        <a:graphic>
          <a:graphicData uri="http://schemas.openxmlformats.org/presentationml/2006/ole">
            <p:oleObj spid="_x0000_s6147" name="CorelPhotoPaint.Image.9" r:id="rId4" imgW="8571429" imgH="6704762" progId="">
              <p:embed/>
            </p:oleObj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666750" y="4429125"/>
          <a:ext cx="2457450" cy="1843088"/>
        </p:xfrm>
        <a:graphic>
          <a:graphicData uri="http://schemas.openxmlformats.org/presentationml/2006/ole">
            <p:oleObj spid="_x0000_s6148" name="CorelPhotoPaint.Image.9" r:id="rId5" imgW="15238095" imgH="11428571" progId="">
              <p:embed/>
            </p:oleObj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5956300" y="4429125"/>
          <a:ext cx="2341563" cy="1846263"/>
        </p:xfrm>
        <a:graphic>
          <a:graphicData uri="http://schemas.openxmlformats.org/presentationml/2006/ole">
            <p:oleObj spid="_x0000_s6149" name="CorelPhotoPaint.Image.9" r:id="rId6" imgW="15238095" imgH="11428571" progId="">
              <p:embed/>
            </p:oleObj>
          </a:graphicData>
        </a:graphic>
      </p:graphicFrame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3357563" y="4429125"/>
          <a:ext cx="2351087" cy="1763713"/>
        </p:xfrm>
        <a:graphic>
          <a:graphicData uri="http://schemas.openxmlformats.org/presentationml/2006/ole">
            <p:oleObj spid="_x0000_s6150" name="CorelPhotoPaint.Image.9" r:id="rId7" imgW="15238095" imgH="11428571" progId="">
              <p:embed/>
            </p:oleObj>
          </a:graphicData>
        </a:graphic>
      </p:graphicFrame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3357563" y="2428875"/>
          <a:ext cx="2351087" cy="1785938"/>
        </p:xfrm>
        <a:graphic>
          <a:graphicData uri="http://schemas.openxmlformats.org/presentationml/2006/ole">
            <p:oleObj spid="_x0000_s6151" name="CorelPhotoPaint.Image.9" r:id="rId8" imgW="15238095" imgH="1142857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pole tekstowe 2"/>
          <p:cNvSpPr txBox="1">
            <a:spLocks noChangeArrowheads="1"/>
          </p:cNvSpPr>
          <p:nvPr/>
        </p:nvSpPr>
        <p:spPr bwMode="auto">
          <a:xfrm>
            <a:off x="395536" y="188640"/>
            <a:ext cx="6309741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dirty="0"/>
              <a:t>Cechy zadrzewień:</a:t>
            </a:r>
          </a:p>
          <a:p>
            <a:pPr>
              <a:buFontTx/>
              <a:buChar char="-"/>
            </a:pPr>
            <a:r>
              <a:rPr lang="pl-PL" sz="2400" dirty="0"/>
              <a:t> </a:t>
            </a:r>
            <a:r>
              <a:rPr lang="pl-PL" sz="2400" dirty="0" smtClean="0"/>
              <a:t>Często młody </a:t>
            </a:r>
            <a:r>
              <a:rPr lang="pl-PL" sz="2400" dirty="0"/>
              <a:t>wiek, uproszczona </a:t>
            </a:r>
            <a:r>
              <a:rPr lang="pl-PL" sz="2400" dirty="0" smtClean="0"/>
              <a:t>struktura, </a:t>
            </a:r>
          </a:p>
          <a:p>
            <a:pPr>
              <a:buFontTx/>
              <a:buChar char="-"/>
            </a:pPr>
            <a:endParaRPr lang="pl-PL" sz="2400" dirty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pl-PL" sz="2400" dirty="0" smtClean="0"/>
              <a:t>                </a:t>
            </a:r>
          </a:p>
          <a:p>
            <a:endParaRPr lang="pl-PL" sz="2400" dirty="0"/>
          </a:p>
          <a:p>
            <a:r>
              <a:rPr lang="pl-PL" sz="2400" dirty="0" smtClean="0"/>
              <a:t>                   ale…</a:t>
            </a:r>
            <a:endParaRPr lang="pl-PL" sz="2400" dirty="0"/>
          </a:p>
        </p:txBody>
      </p:sp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2339752" y="1052736"/>
          <a:ext cx="5087859" cy="3816424"/>
        </p:xfrm>
        <a:graphic>
          <a:graphicData uri="http://schemas.openxmlformats.org/presentationml/2006/ole">
            <p:oleObj spid="_x0000_s7171" name="CorelPhotoPaint.Image.9" r:id="rId3" imgW="5079365" imgH="380952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Users\Krzysztof Kujawa\OneDrive\prez\male\tn_DSCF11971.JPG"/>
          <p:cNvPicPr>
            <a:picLocks noChangeAspect="1" noChangeArrowheads="1"/>
          </p:cNvPicPr>
          <p:nvPr/>
        </p:nvPicPr>
        <p:blipFill>
          <a:blip r:embed="rId2" cstate="print"/>
          <a:srcRect t="269" b="11618"/>
          <a:stretch>
            <a:fillRect/>
          </a:stretch>
        </p:blipFill>
        <p:spPr bwMode="auto">
          <a:xfrm>
            <a:off x="0" y="3789040"/>
            <a:ext cx="4644008" cy="3068960"/>
          </a:xfrm>
          <a:prstGeom prst="rect">
            <a:avLst/>
          </a:prstGeom>
          <a:noFill/>
        </p:spPr>
      </p:pic>
      <p:pic>
        <p:nvPicPr>
          <p:cNvPr id="74756" name="Picture 4" descr="C:\Users\Krzysztof Kujawa\OneDrive\prez\male\tn_50D_13417.JPG"/>
          <p:cNvPicPr>
            <a:picLocks noChangeAspect="1" noChangeArrowheads="1"/>
          </p:cNvPicPr>
          <p:nvPr/>
        </p:nvPicPr>
        <p:blipFill>
          <a:blip r:embed="rId3" cstate="print"/>
          <a:srcRect t="581" r="1366"/>
          <a:stretch>
            <a:fillRect/>
          </a:stretch>
        </p:blipFill>
        <p:spPr bwMode="auto">
          <a:xfrm>
            <a:off x="0" y="731520"/>
            <a:ext cx="4550054" cy="3057520"/>
          </a:xfrm>
          <a:prstGeom prst="rect">
            <a:avLst/>
          </a:prstGeom>
          <a:noFill/>
        </p:spPr>
      </p:pic>
      <p:pic>
        <p:nvPicPr>
          <p:cNvPr id="74757" name="Picture 5" descr="C:\Users\Krzysztof Kujawa\OneDrive\prez\male\tn_50D_183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761995"/>
            <a:ext cx="4644008" cy="3096006"/>
          </a:xfrm>
          <a:prstGeom prst="rect">
            <a:avLst/>
          </a:prstGeom>
          <a:noFill/>
        </p:spPr>
      </p:pic>
      <p:pic>
        <p:nvPicPr>
          <p:cNvPr id="74755" name="Picture 3" descr="C:\Users\Krzysztof Kujawa\OneDrive\prez\male\tn_50D_02215.JPG"/>
          <p:cNvPicPr>
            <a:picLocks noChangeAspect="1" noChangeArrowheads="1"/>
          </p:cNvPicPr>
          <p:nvPr/>
        </p:nvPicPr>
        <p:blipFill>
          <a:blip r:embed="rId5" cstate="print"/>
          <a:srcRect t="1490"/>
          <a:stretch>
            <a:fillRect/>
          </a:stretch>
        </p:blipFill>
        <p:spPr bwMode="auto">
          <a:xfrm>
            <a:off x="4499485" y="723237"/>
            <a:ext cx="4668266" cy="3065803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755576" y="188640"/>
            <a:ext cx="7306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... wielka różnorodność form i składu gatunkowego</a:t>
            </a:r>
          </a:p>
        </p:txBody>
      </p:sp>
      <p:pic>
        <p:nvPicPr>
          <p:cNvPr id="7" name="Obraz 6" descr="tn_50D_11907.JPG"/>
          <p:cNvPicPr>
            <a:picLocks noChangeAspect="1"/>
          </p:cNvPicPr>
          <p:nvPr/>
        </p:nvPicPr>
        <p:blipFill>
          <a:blip r:embed="rId6" cstate="print"/>
          <a:srcRect t="1315"/>
          <a:stretch>
            <a:fillRect/>
          </a:stretch>
        </p:blipFill>
        <p:spPr>
          <a:xfrm>
            <a:off x="4499484" y="733425"/>
            <a:ext cx="4644516" cy="3055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rostokąt 1"/>
          <p:cNvSpPr>
            <a:spLocks noChangeArrowheads="1"/>
          </p:cNvSpPr>
          <p:nvPr/>
        </p:nvSpPr>
        <p:spPr bwMode="auto">
          <a:xfrm>
            <a:off x="1403648" y="116632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Ptaki zadrzewień śródpolnych:</a:t>
            </a:r>
            <a:endParaRPr lang="pl-PL" sz="2800" b="1" dirty="0"/>
          </a:p>
        </p:txBody>
      </p:sp>
      <p:pic>
        <p:nvPicPr>
          <p:cNvPr id="16" name="Obraz 15" descr="tn_50D_14071.JPG"/>
          <p:cNvPicPr>
            <a:picLocks noChangeAspect="1"/>
          </p:cNvPicPr>
          <p:nvPr/>
        </p:nvPicPr>
        <p:blipFill>
          <a:blip r:embed="rId2" cstate="print"/>
          <a:srcRect r="38803" b="15710"/>
          <a:stretch>
            <a:fillRect/>
          </a:stretch>
        </p:blipFill>
        <p:spPr>
          <a:xfrm>
            <a:off x="4211960" y="1700808"/>
            <a:ext cx="2411760" cy="2214587"/>
          </a:xfrm>
          <a:prstGeom prst="rect">
            <a:avLst/>
          </a:prstGeom>
        </p:spPr>
      </p:pic>
      <p:pic>
        <p:nvPicPr>
          <p:cNvPr id="17" name="Obraz 16" descr="tn_50D_14457.JPG"/>
          <p:cNvPicPr>
            <a:picLocks noChangeAspect="1"/>
          </p:cNvPicPr>
          <p:nvPr/>
        </p:nvPicPr>
        <p:blipFill>
          <a:blip r:embed="rId3" cstate="print"/>
          <a:srcRect l="37799" t="25599" r="7601"/>
          <a:stretch>
            <a:fillRect/>
          </a:stretch>
        </p:blipFill>
        <p:spPr>
          <a:xfrm>
            <a:off x="6734140" y="4006230"/>
            <a:ext cx="2219410" cy="2016224"/>
          </a:xfrm>
          <a:prstGeom prst="rect">
            <a:avLst/>
          </a:prstGeom>
        </p:spPr>
      </p:pic>
      <p:pic>
        <p:nvPicPr>
          <p:cNvPr id="18" name="Obraz 17" descr="tn_50D_172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1700808"/>
            <a:ext cx="2232248" cy="2232248"/>
          </a:xfrm>
          <a:prstGeom prst="rect">
            <a:avLst/>
          </a:prstGeom>
        </p:spPr>
      </p:pic>
      <p:pic>
        <p:nvPicPr>
          <p:cNvPr id="19" name="Obraz 18" descr="tn_50D_23915.JPG"/>
          <p:cNvPicPr>
            <a:picLocks noChangeAspect="1"/>
          </p:cNvPicPr>
          <p:nvPr/>
        </p:nvPicPr>
        <p:blipFill>
          <a:blip r:embed="rId5" cstate="print"/>
          <a:srcRect l="22409" t="9189" b="26486"/>
          <a:stretch>
            <a:fillRect/>
          </a:stretch>
        </p:blipFill>
        <p:spPr>
          <a:xfrm>
            <a:off x="4211960" y="4005064"/>
            <a:ext cx="2432045" cy="2016224"/>
          </a:xfrm>
          <a:prstGeom prst="rect">
            <a:avLst/>
          </a:prstGeom>
        </p:spPr>
      </p:pic>
      <p:pic>
        <p:nvPicPr>
          <p:cNvPr id="20" name="Obraz 19" descr="50D_2646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836712"/>
            <a:ext cx="3726160" cy="5589240"/>
          </a:xfrm>
          <a:prstGeom prst="rect">
            <a:avLst/>
          </a:prstGeom>
        </p:spPr>
      </p:pic>
      <p:sp>
        <p:nvSpPr>
          <p:cNvPr id="45059" name="Prostokąt 1"/>
          <p:cNvSpPr>
            <a:spLocks noChangeArrowheads="1"/>
          </p:cNvSpPr>
          <p:nvPr/>
        </p:nvSpPr>
        <p:spPr bwMode="auto">
          <a:xfrm>
            <a:off x="3851920" y="836712"/>
            <a:ext cx="52920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/>
              <a:t>Gatunki </a:t>
            </a:r>
            <a:r>
              <a:rPr lang="pl-PL" sz="2400" b="1" dirty="0"/>
              <a:t>dwuśrodowiskowe </a:t>
            </a:r>
            <a:r>
              <a:rPr lang="pl-PL" sz="2400" dirty="0"/>
              <a:t>(wymagające obecności </a:t>
            </a:r>
            <a:r>
              <a:rPr lang="pl-PL" sz="2400" dirty="0" smtClean="0"/>
              <a:t>drzew i </a:t>
            </a:r>
            <a:r>
              <a:rPr lang="pl-PL" sz="2400" dirty="0" smtClean="0"/>
              <a:t>pól)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rostokąt 1"/>
          <p:cNvSpPr>
            <a:spLocks noChangeArrowheads="1"/>
          </p:cNvSpPr>
          <p:nvPr/>
        </p:nvSpPr>
        <p:spPr bwMode="auto">
          <a:xfrm>
            <a:off x="1475656" y="169476"/>
            <a:ext cx="72414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800" b="1" dirty="0" smtClean="0"/>
              <a:t>Ptaki zadrzewień śródpolnych:</a:t>
            </a:r>
            <a:endParaRPr lang="pl-PL" sz="2800" b="1" dirty="0"/>
          </a:p>
        </p:txBody>
      </p:sp>
      <p:sp>
        <p:nvSpPr>
          <p:cNvPr id="45059" name="Prostokąt 1"/>
          <p:cNvSpPr>
            <a:spLocks noChangeArrowheads="1"/>
          </p:cNvSpPr>
          <p:nvPr/>
        </p:nvSpPr>
        <p:spPr bwMode="auto">
          <a:xfrm>
            <a:off x="4139952" y="908720"/>
            <a:ext cx="50040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 smtClean="0"/>
              <a:t>Gatunki leśne</a:t>
            </a:r>
            <a:r>
              <a:rPr lang="pl-PL" sz="2400" dirty="0" smtClean="0"/>
              <a:t>, nie korzystające z pól uprawnych lub łąk</a:t>
            </a:r>
            <a:endParaRPr lang="pl-PL" sz="2400" dirty="0"/>
          </a:p>
        </p:txBody>
      </p:sp>
      <p:pic>
        <p:nvPicPr>
          <p:cNvPr id="4" name="Obraz 3" descr="50D_264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3726160" cy="5589240"/>
          </a:xfrm>
          <a:prstGeom prst="rect">
            <a:avLst/>
          </a:prstGeom>
        </p:spPr>
      </p:pic>
      <p:pic>
        <p:nvPicPr>
          <p:cNvPr id="5" name="Obraz 4" descr="tn_50D_021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8044" y="1844824"/>
            <a:ext cx="3132348" cy="2088232"/>
          </a:xfrm>
          <a:prstGeom prst="rect">
            <a:avLst/>
          </a:prstGeom>
        </p:spPr>
      </p:pic>
      <p:pic>
        <p:nvPicPr>
          <p:cNvPr id="6" name="Obraz 5" descr="tn_50D_24505.jpg"/>
          <p:cNvPicPr>
            <a:picLocks noChangeAspect="1"/>
          </p:cNvPicPr>
          <p:nvPr/>
        </p:nvPicPr>
        <p:blipFill>
          <a:blip r:embed="rId4" cstate="print"/>
          <a:srcRect l="41999" r="7601"/>
          <a:stretch>
            <a:fillRect/>
          </a:stretch>
        </p:blipFill>
        <p:spPr>
          <a:xfrm>
            <a:off x="4774222" y="4149080"/>
            <a:ext cx="1741993" cy="2304256"/>
          </a:xfrm>
          <a:prstGeom prst="rect">
            <a:avLst/>
          </a:prstGeom>
        </p:spPr>
      </p:pic>
      <p:pic>
        <p:nvPicPr>
          <p:cNvPr id="7" name="Obraz 6" descr="tn_50D_33609.JPG"/>
          <p:cNvPicPr>
            <a:picLocks noChangeAspect="1"/>
          </p:cNvPicPr>
          <p:nvPr/>
        </p:nvPicPr>
        <p:blipFill>
          <a:blip r:embed="rId5" cstate="print"/>
          <a:srcRect l="37799" t="16149" r="11801"/>
          <a:stretch>
            <a:fillRect/>
          </a:stretch>
        </p:blipFill>
        <p:spPr>
          <a:xfrm>
            <a:off x="6660232" y="4137164"/>
            <a:ext cx="2088232" cy="2316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ChangeArrowheads="1"/>
          </p:cNvSpPr>
          <p:nvPr/>
        </p:nvSpPr>
        <p:spPr bwMode="auto">
          <a:xfrm>
            <a:off x="0" y="0"/>
            <a:ext cx="9144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48132" name="Picture 3" descr="D:\Moje dokumenty\PTZOOL2009\DSCF_aga_5_95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1184523"/>
            <a:ext cx="3594100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184523"/>
            <a:ext cx="21510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25" y="1184523"/>
            <a:ext cx="2132013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pole tekstowe 6"/>
          <p:cNvSpPr txBox="1">
            <a:spLocks noChangeArrowheads="1"/>
          </p:cNvSpPr>
          <p:nvPr/>
        </p:nvSpPr>
        <p:spPr bwMode="auto">
          <a:xfrm>
            <a:off x="1143000" y="3399085"/>
            <a:ext cx="778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dirty="0"/>
              <a:t>Kępy                            Pasy                               Aleje</a:t>
            </a:r>
          </a:p>
        </p:txBody>
      </p:sp>
      <p:grpSp>
        <p:nvGrpSpPr>
          <p:cNvPr id="48136" name="Grupa 10"/>
          <p:cNvGrpSpPr>
            <a:grpSpLocks/>
          </p:cNvGrpSpPr>
          <p:nvPr/>
        </p:nvGrpSpPr>
        <p:grpSpPr bwMode="auto">
          <a:xfrm>
            <a:off x="827584" y="4509120"/>
            <a:ext cx="7990378" cy="1464034"/>
            <a:chOff x="1357290" y="4206282"/>
            <a:chExt cx="7990378" cy="962531"/>
          </a:xfrm>
        </p:grpSpPr>
        <p:sp>
          <p:nvSpPr>
            <p:cNvPr id="48140" name="Prostokąt 1"/>
            <p:cNvSpPr>
              <a:spLocks noChangeArrowheads="1"/>
            </p:cNvSpPr>
            <p:nvPr/>
          </p:nvSpPr>
          <p:spPr bwMode="auto">
            <a:xfrm>
              <a:off x="1357290" y="4206282"/>
              <a:ext cx="6624736" cy="546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2400" dirty="0" smtClean="0"/>
                <a:t>Grupa </a:t>
              </a:r>
              <a:r>
                <a:rPr lang="pl-PL" sz="2400" dirty="0"/>
                <a:t>ok. 80 zadrzewień, lata: 1964-2008</a:t>
              </a:r>
            </a:p>
            <a:p>
              <a:pPr lvl="1">
                <a:buFont typeface="Arial" charset="0"/>
                <a:buChar char="•"/>
              </a:pPr>
              <a:r>
                <a:rPr lang="pl-PL" sz="2400" dirty="0"/>
                <a:t> 97 </a:t>
              </a:r>
              <a:r>
                <a:rPr lang="pl-PL" sz="2400" dirty="0" smtClean="0"/>
                <a:t>gatunków – </a:t>
              </a:r>
              <a:r>
                <a:rPr lang="pl-PL" sz="2400" b="1" dirty="0" smtClean="0">
                  <a:solidFill>
                    <a:srgbClr val="C00000"/>
                  </a:solidFill>
                </a:rPr>
                <a:t>ok. 40% awifauny Polski</a:t>
              </a:r>
              <a:endParaRPr lang="pl-PL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48141" name="pole tekstowe 8"/>
            <p:cNvSpPr txBox="1">
              <a:spLocks noChangeArrowheads="1"/>
            </p:cNvSpPr>
            <p:nvPr/>
          </p:nvSpPr>
          <p:spPr bwMode="auto">
            <a:xfrm>
              <a:off x="4597650" y="4925995"/>
              <a:ext cx="4750018" cy="242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l-PL" i="1" dirty="0" smtClean="0"/>
                <a:t>Gromadzki 1970, Kujawa</a:t>
              </a:r>
              <a:r>
                <a:rPr lang="pl-PL" i="1" dirty="0"/>
                <a:t>, </a:t>
              </a:r>
              <a:r>
                <a:rPr lang="pl-PL" i="1" dirty="0" smtClean="0"/>
                <a:t>1997, 2006, 2007.</a:t>
              </a:r>
              <a:endParaRPr lang="pl-PL" i="1" dirty="0"/>
            </a:p>
          </p:txBody>
        </p:sp>
      </p:grpSp>
      <p:sp>
        <p:nvSpPr>
          <p:cNvPr id="48138" name="Prostokąt 1"/>
          <p:cNvSpPr>
            <a:spLocks noChangeArrowheads="1"/>
          </p:cNvSpPr>
          <p:nvPr/>
        </p:nvSpPr>
        <p:spPr bwMode="auto">
          <a:xfrm>
            <a:off x="214313" y="150465"/>
            <a:ext cx="87868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 smtClean="0"/>
              <a:t>Ptaki zadrzewień 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>w Parku Krajobrazowym im. gen. D. Chłapowskiego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28625" y="5214938"/>
            <a:ext cx="8429625" cy="1357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 descr="D:\Moje dokumenty\PTZOOL2009\DSCF_aga_5_95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8288" y="1212850"/>
            <a:ext cx="2093912" cy="1263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915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1196975"/>
            <a:ext cx="1217613" cy="1254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915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31113" y="1196975"/>
            <a:ext cx="1277937" cy="1327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26656" name="Group 32"/>
          <p:cNvGraphicFramePr>
            <a:graphicFrameLocks noGrp="1"/>
          </p:cNvGraphicFramePr>
          <p:nvPr/>
        </p:nvGraphicFramePr>
        <p:xfrm>
          <a:off x="428625" y="3071813"/>
          <a:ext cx="8429655" cy="2505075"/>
        </p:xfrm>
        <a:graphic>
          <a:graphicData uri="http://schemas.openxmlformats.org/drawingml/2006/table">
            <a:tbl>
              <a:tblPr/>
              <a:tblGrid>
                <a:gridCol w="3286148"/>
                <a:gridCol w="1925645"/>
                <a:gridCol w="1520825"/>
                <a:gridCol w="1697037"/>
              </a:tblGrid>
              <a:tr h="901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Kępy</a:t>
                      </a: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/>
                      </a:r>
                      <a:b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(N=21)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Pasy (N=33)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Aleje (N=20)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Liczba gatunków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Liczba gatunków/ha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Zagęszczenie</a:t>
                      </a: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(pary/ha)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9170" name="pole tekstowe 6"/>
          <p:cNvSpPr txBox="1">
            <a:spLocks noChangeArrowheads="1"/>
          </p:cNvSpPr>
          <p:nvPr/>
        </p:nvSpPr>
        <p:spPr bwMode="auto">
          <a:xfrm>
            <a:off x="7286625" y="5715000"/>
            <a:ext cx="158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i="1"/>
              <a:t>Kujawa 1997 </a:t>
            </a:r>
          </a:p>
        </p:txBody>
      </p:sp>
      <p:sp>
        <p:nvSpPr>
          <p:cNvPr id="49171" name="pole tekstowe 7"/>
          <p:cNvSpPr txBox="1">
            <a:spLocks noChangeArrowheads="1"/>
          </p:cNvSpPr>
          <p:nvPr/>
        </p:nvSpPr>
        <p:spPr bwMode="auto">
          <a:xfrm>
            <a:off x="4000500" y="2500313"/>
            <a:ext cx="4929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rgbClr val="FF0000"/>
                </a:solidFill>
              </a:rPr>
              <a:t>GDZIE NAJWIĘCEJ PTAKÓW ?</a:t>
            </a:r>
          </a:p>
        </p:txBody>
      </p:sp>
      <p:sp>
        <p:nvSpPr>
          <p:cNvPr id="10" name="Elipsa 9"/>
          <p:cNvSpPr/>
          <p:nvPr/>
        </p:nvSpPr>
        <p:spPr>
          <a:xfrm>
            <a:off x="4355976" y="4005064"/>
            <a:ext cx="648072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Elipsa 10"/>
          <p:cNvSpPr/>
          <p:nvPr/>
        </p:nvSpPr>
        <p:spPr>
          <a:xfrm>
            <a:off x="6084168" y="4437112"/>
            <a:ext cx="648072" cy="10081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285750" y="2924944"/>
            <a:ext cx="8858250" cy="35004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Wykres 4"/>
          <p:cNvPicPr>
            <a:picLocks noGrp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Prostokąt 1"/>
          <p:cNvSpPr>
            <a:spLocks noChangeArrowheads="1"/>
          </p:cNvSpPr>
          <p:nvPr/>
        </p:nvSpPr>
        <p:spPr bwMode="auto">
          <a:xfrm>
            <a:off x="500063" y="0"/>
            <a:ext cx="77866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/>
              <a:t>Liczba gatunków i zagęszczenie ptaków </a:t>
            </a:r>
            <a:br>
              <a:rPr lang="pl-PL" sz="2400"/>
            </a:br>
            <a:r>
              <a:rPr lang="pl-PL" sz="2400"/>
              <a:t>w mozaice środowisk krajobrazu rolniczego</a:t>
            </a:r>
          </a:p>
        </p:txBody>
      </p:sp>
      <p:sp>
        <p:nvSpPr>
          <p:cNvPr id="4" name="Elipsa 3"/>
          <p:cNvSpPr/>
          <p:nvPr/>
        </p:nvSpPr>
        <p:spPr>
          <a:xfrm rot="2559336">
            <a:off x="728663" y="4992688"/>
            <a:ext cx="504825" cy="1336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2229" name="Prostokąt 4"/>
          <p:cNvSpPr>
            <a:spLocks noChangeArrowheads="1"/>
          </p:cNvSpPr>
          <p:nvPr/>
        </p:nvSpPr>
        <p:spPr bwMode="auto">
          <a:xfrm>
            <a:off x="4000500" y="6488113"/>
            <a:ext cx="2386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i="1"/>
              <a:t>Tryjanowski i in. 2009</a:t>
            </a:r>
            <a:endParaRPr lang="pl-PL"/>
          </a:p>
        </p:txBody>
      </p:sp>
      <p:sp>
        <p:nvSpPr>
          <p:cNvPr id="6" name="Elipsa 5"/>
          <p:cNvSpPr/>
          <p:nvPr/>
        </p:nvSpPr>
        <p:spPr>
          <a:xfrm rot="2559336">
            <a:off x="3424078" y="4939588"/>
            <a:ext cx="504825" cy="1870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" name="Elipsa 6"/>
          <p:cNvSpPr/>
          <p:nvPr/>
        </p:nvSpPr>
        <p:spPr>
          <a:xfrm rot="2559336">
            <a:off x="5003078" y="5068855"/>
            <a:ext cx="504825" cy="14163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D:\Moje dokumenty_KK\Praca\Konferencje\2018_Szreniawa\Mapa_Turew1.jpg"/>
          <p:cNvPicPr>
            <a:picLocks noChangeAspect="1" noChangeArrowheads="1"/>
          </p:cNvPicPr>
          <p:nvPr/>
        </p:nvPicPr>
        <p:blipFill>
          <a:blip r:embed="rId2" cstate="print"/>
          <a:srcRect l="3843" r="2115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Obraz 6" descr="50D_068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2492896"/>
            <a:ext cx="6741418" cy="30084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368300" dist="63500" dir="4080000" sx="102000" sy="102000" algn="tl" rotWithShape="0">
              <a:prstClr val="black">
                <a:alpha val="95000"/>
              </a:prstClr>
            </a:outerShdw>
          </a:effectLst>
        </p:spPr>
      </p:pic>
      <p:pic>
        <p:nvPicPr>
          <p:cNvPr id="8" name="Obraz 7" descr="50D_19219_corrected.JPG"/>
          <p:cNvPicPr>
            <a:picLocks noChangeAspect="1"/>
          </p:cNvPicPr>
          <p:nvPr/>
        </p:nvPicPr>
        <p:blipFill>
          <a:blip r:embed="rId4" cstate="print"/>
          <a:srcRect l="9090" t="8298" r="8490" b="6877"/>
          <a:stretch>
            <a:fillRect/>
          </a:stretch>
        </p:blipFill>
        <p:spPr>
          <a:xfrm>
            <a:off x="179512" y="188640"/>
            <a:ext cx="1525791" cy="2016224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1835696" y="1052736"/>
            <a:ext cx="722665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28600" dist="38100" dir="6000000" sx="102000" sy="102000" algn="tl" rotWithShape="0">
              <a:prstClr val="black">
                <a:alpha val="81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kolice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Turwi: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Krajobrazowy „pomnik” Dezyderego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Chłapowskiego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323528" y="620688"/>
          <a:ext cx="849694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0" y="0"/>
            <a:ext cx="7154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Arial" pitchFamily="34" charset="0"/>
                <a:cs typeface="Arial" pitchFamily="34" charset="0"/>
              </a:rPr>
              <a:t>Jednak </a:t>
            </a:r>
            <a:r>
              <a:rPr lang="pl-PL" sz="3200" dirty="0" smtClean="0">
                <a:latin typeface="Arial" pitchFamily="34" charset="0"/>
                <a:cs typeface="Arial" pitchFamily="34" charset="0"/>
              </a:rPr>
              <a:t>to ważne nie tylko dla ptaków</a:t>
            </a:r>
            <a:r>
              <a:rPr lang="pl-PL" sz="3200" dirty="0" smtClean="0">
                <a:latin typeface="Arial" pitchFamily="34" charset="0"/>
                <a:cs typeface="Arial" pitchFamily="34" charset="0"/>
              </a:rPr>
              <a:t>:</a:t>
            </a:r>
            <a:endParaRPr lang="pl-PL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0" y="548679"/>
            <a:ext cx="9144000" cy="1612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11876" y="2185060"/>
            <a:ext cx="9132124" cy="1567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0" y="5320146"/>
            <a:ext cx="8964488" cy="13238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Elipsa 8"/>
          <p:cNvSpPr/>
          <p:nvPr/>
        </p:nvSpPr>
        <p:spPr>
          <a:xfrm>
            <a:off x="899592" y="3789040"/>
            <a:ext cx="7200800" cy="576064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07504" y="3752603"/>
            <a:ext cx="8856984" cy="15952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50D_13929.JPG"/>
          <p:cNvPicPr>
            <a:picLocks noChangeAspect="1"/>
          </p:cNvPicPr>
          <p:nvPr/>
        </p:nvPicPr>
        <p:blipFill>
          <a:blip r:embed="rId2" cstate="print"/>
          <a:srcRect l="2455" r="8656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256584" cy="1296144"/>
          </a:xfrm>
        </p:spPr>
        <p:txBody>
          <a:bodyPr/>
          <a:lstStyle/>
          <a:p>
            <a:r>
              <a:rPr lang="pl-PL" sz="3200" b="1" dirty="0" smtClean="0"/>
              <a:t>Dlaczego zadrzewienia </a:t>
            </a:r>
            <a:br>
              <a:rPr lang="pl-PL" sz="3200" b="1" dirty="0" smtClean="0"/>
            </a:br>
            <a:r>
              <a:rPr lang="pl-PL" sz="3200" b="1" dirty="0" smtClean="0"/>
              <a:t>są tak ważne?</a:t>
            </a:r>
            <a:endParaRPr lang="pl-PL" sz="3200" b="1" dirty="0"/>
          </a:p>
        </p:txBody>
      </p:sp>
      <p:sp>
        <p:nvSpPr>
          <p:cNvPr id="5" name="Tytuł 1"/>
          <p:cNvSpPr txBox="1">
            <a:spLocks/>
          </p:cNvSpPr>
          <p:nvPr/>
        </p:nvSpPr>
        <p:spPr bwMode="auto">
          <a:xfrm>
            <a:off x="251520" y="1988840"/>
            <a:ext cx="6120680" cy="3528392"/>
          </a:xfrm>
          <a:prstGeom prst="rect">
            <a:avLst/>
          </a:prstGeom>
          <a:solidFill>
            <a:srgbClr val="FFC000">
              <a:alpha val="74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Wg Chłapowskiego: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800" dirty="0" smtClean="0">
                <a:latin typeface="+mj-lt"/>
                <a:ea typeface="+mj-ea"/>
                <a:cs typeface="+mj-cs"/>
              </a:rPr>
              <a:t> </a:t>
            </a:r>
            <a:r>
              <a:rPr lang="pl-PL" sz="2800" dirty="0" smtClean="0">
                <a:latin typeface="+mj-lt"/>
                <a:ea typeface="+mj-ea"/>
                <a:cs typeface="+mj-cs"/>
              </a:rPr>
              <a:t>ochrona przeciwwietrzna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l-PL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źródło drewna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800" dirty="0" smtClean="0">
                <a:latin typeface="+mj-lt"/>
                <a:ea typeface="+mj-ea"/>
                <a:cs typeface="+mj-cs"/>
              </a:rPr>
              <a:t> </a:t>
            </a:r>
            <a:r>
              <a:rPr lang="pl-PL" sz="2800" dirty="0" smtClean="0">
                <a:latin typeface="+mj-lt"/>
                <a:ea typeface="+mj-ea"/>
                <a:cs typeface="+mj-cs"/>
              </a:rPr>
              <a:t>pożytek dla pszczół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l-PL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dają cień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800" dirty="0" smtClean="0">
                <a:latin typeface="+mj-lt"/>
                <a:ea typeface="+mj-ea"/>
                <a:cs typeface="+mj-cs"/>
              </a:rPr>
              <a:t> </a:t>
            </a:r>
            <a:r>
              <a:rPr lang="pl-PL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zwiększają wartość ekonomiczną gospodarstw  (</a:t>
            </a:r>
            <a:r>
              <a:rPr lang="pl-PL" sz="2800" b="1" u="sng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dostrzeżenie usług </a:t>
            </a:r>
            <a:r>
              <a:rPr lang="pl-PL" sz="2800" b="1" u="sng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ekosystemowych</a:t>
            </a:r>
            <a:r>
              <a:rPr lang="pl-PL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!)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http://www.livingplanetindex.org/assets/cms/images/Figure_02_The_Global_Living_Planet_Index-27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500403" cy="4984804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251520" y="260648"/>
            <a:ext cx="84224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 smtClean="0"/>
              <a:t>Zmiany w wielkości populacji zwierząt kręgowych na świecie</a:t>
            </a:r>
          </a:p>
          <a:p>
            <a:pPr algn="ctr"/>
            <a:r>
              <a:rPr lang="pl-PL" sz="2400" dirty="0" err="1" smtClean="0"/>
              <a:t>Living</a:t>
            </a:r>
            <a:r>
              <a:rPr lang="pl-PL" sz="2400" dirty="0" smtClean="0"/>
              <a:t> Planet </a:t>
            </a:r>
            <a:r>
              <a:rPr lang="pl-PL" sz="2400" dirty="0" err="1" smtClean="0"/>
              <a:t>Index</a:t>
            </a:r>
            <a:r>
              <a:rPr lang="pl-PL" sz="2400" dirty="0" smtClean="0"/>
              <a:t> (LPI)</a:t>
            </a:r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211960" y="1700808"/>
            <a:ext cx="39803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18 000 populacji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&gt; 3600 gatunków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ssaki, ptaki, gady, płazy i ryby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WWF i </a:t>
            </a:r>
            <a:r>
              <a:rPr lang="pl-PL" sz="2400" dirty="0" err="1" smtClean="0"/>
              <a:t>Zool</a:t>
            </a:r>
            <a:r>
              <a:rPr lang="pl-PL" sz="2400" dirty="0" smtClean="0"/>
              <a:t>. </a:t>
            </a:r>
            <a:r>
              <a:rPr lang="pl-PL" sz="2400" dirty="0" err="1" smtClean="0"/>
              <a:t>Soc</a:t>
            </a:r>
            <a:r>
              <a:rPr lang="pl-PL" sz="2400" dirty="0" smtClean="0"/>
              <a:t>. of London</a:t>
            </a:r>
            <a:endParaRPr lang="pl-PL" sz="2400" dirty="0"/>
          </a:p>
        </p:txBody>
      </p:sp>
      <p:sp>
        <p:nvSpPr>
          <p:cNvPr id="6" name="Prostokąt 5"/>
          <p:cNvSpPr/>
          <p:nvPr/>
        </p:nvSpPr>
        <p:spPr>
          <a:xfrm>
            <a:off x="6453776" y="6488668"/>
            <a:ext cx="2690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/>
              <a:t>www.livingplanetindex.org</a:t>
            </a:r>
            <a:endParaRPr lang="pl-PL" i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115616" y="4941168"/>
            <a:ext cx="56353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 lata – spadek o 53 %</a:t>
            </a:r>
            <a:endParaRPr lang="pl-PL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pole tekstowe 4"/>
          <p:cNvSpPr txBox="1">
            <a:spLocks noChangeArrowheads="1"/>
          </p:cNvSpPr>
          <p:nvPr/>
        </p:nvSpPr>
        <p:spPr bwMode="auto">
          <a:xfrm>
            <a:off x="285750" y="214313"/>
            <a:ext cx="65710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dirty="0"/>
              <a:t>Dziękuję za uwagę! </a:t>
            </a:r>
            <a:endParaRPr lang="pl-PL" sz="2400" dirty="0" smtClean="0"/>
          </a:p>
          <a:p>
            <a:r>
              <a:rPr lang="pl-PL" sz="2400" dirty="0" smtClean="0"/>
              <a:t>Pamiętajmy o potrzebie ochrony zadrzewień – </a:t>
            </a:r>
          </a:p>
          <a:p>
            <a:r>
              <a:rPr lang="pl-PL" sz="2400" dirty="0" smtClean="0"/>
              <a:t>dla przyrody i nas samych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50D_13929.JPG"/>
          <p:cNvPicPr>
            <a:picLocks noChangeAspect="1"/>
          </p:cNvPicPr>
          <p:nvPr/>
        </p:nvPicPr>
        <p:blipFill>
          <a:blip r:embed="rId2" cstate="print"/>
          <a:srcRect l="2455" r="8656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256584" cy="1296144"/>
          </a:xfrm>
        </p:spPr>
        <p:txBody>
          <a:bodyPr/>
          <a:lstStyle/>
          <a:p>
            <a:r>
              <a:rPr lang="pl-PL" sz="3200" b="1" dirty="0" smtClean="0"/>
              <a:t>Dlaczego zadrzewienia </a:t>
            </a:r>
            <a:br>
              <a:rPr lang="pl-PL" sz="3200" b="1" dirty="0" smtClean="0"/>
            </a:br>
            <a:r>
              <a:rPr lang="pl-PL" sz="3200" b="1" dirty="0" smtClean="0"/>
              <a:t>są tak ważne?</a:t>
            </a:r>
            <a:endParaRPr lang="pl-PL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pole tekstowe 2"/>
          <p:cNvSpPr txBox="1">
            <a:spLocks noChangeArrowheads="1"/>
          </p:cNvSpPr>
          <p:nvPr/>
        </p:nvSpPr>
        <p:spPr bwMode="auto">
          <a:xfrm>
            <a:off x="251520" y="404664"/>
            <a:ext cx="881538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/>
              <a:t>Dominującym elementem krajobrazu rolniczego</a:t>
            </a:r>
          </a:p>
          <a:p>
            <a:pPr>
              <a:defRPr/>
            </a:pPr>
            <a:r>
              <a:rPr lang="pl-PL" sz="3200" dirty="0"/>
              <a:t> są pola uprawne – zwykle 90-95% powierzchni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115616" y="3717032"/>
            <a:ext cx="7056784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latin typeface="Arial" pitchFamily="34" charset="0"/>
                <a:cs typeface="Arial" pitchFamily="34" charset="0"/>
              </a:rPr>
              <a:t>Poziom różnorodności biologicznej</a:t>
            </a:r>
          </a:p>
          <a:p>
            <a:pPr algn="ctr"/>
            <a:r>
              <a:rPr lang="pl-PL" sz="3200" b="1" dirty="0" smtClean="0">
                <a:latin typeface="Arial" pitchFamily="34" charset="0"/>
                <a:cs typeface="Arial" pitchFamily="34" charset="0"/>
              </a:rPr>
              <a:t>bardzo niski</a:t>
            </a:r>
            <a:endParaRPr lang="pl-PL" sz="32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4572000" cy="344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3"/>
          <p:cNvSpPr txBox="1">
            <a:spLocks noChangeArrowheads="1"/>
          </p:cNvSpPr>
          <p:nvPr/>
        </p:nvSpPr>
        <p:spPr bwMode="auto">
          <a:xfrm>
            <a:off x="1043608" y="188640"/>
            <a:ext cx="7568097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pl-PL" sz="2800" dirty="0">
                <a:latin typeface="Arial" pitchFamily="34" charset="0"/>
                <a:cs typeface="Arial" pitchFamily="34" charset="0"/>
              </a:rPr>
              <a:t>Zagrożenia dla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przyrody krajobrazu rolniczego</a:t>
            </a: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1714500" y="2643188"/>
            <a:ext cx="2690813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Mechanizacja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738688" y="3487738"/>
            <a:ext cx="28956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Nowe odmiany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738688" y="2643188"/>
            <a:ext cx="2646362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Ujednolicanie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000250" y="3487738"/>
            <a:ext cx="205422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Pestycydy</a:t>
            </a:r>
          </a:p>
        </p:txBody>
      </p:sp>
      <p:sp>
        <p:nvSpPr>
          <p:cNvPr id="39949" name="pole tekstowe 12"/>
          <p:cNvSpPr txBox="1">
            <a:spLocks noChangeArrowheads="1"/>
          </p:cNvSpPr>
          <p:nvPr/>
        </p:nvSpPr>
        <p:spPr bwMode="auto">
          <a:xfrm>
            <a:off x="7064375" y="4714875"/>
            <a:ext cx="2079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l-PL" sz="2000"/>
              <a:t>5 maja – </a:t>
            </a:r>
          </a:p>
          <a:p>
            <a:pPr algn="r"/>
            <a:r>
              <a:rPr lang="pl-PL" sz="2000"/>
              <a:t>kwitnący rzepak!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8"/>
          <p:cNvSpPr>
            <a:spLocks noChangeArrowheads="1"/>
          </p:cNvSpPr>
          <p:nvPr/>
        </p:nvSpPr>
        <p:spPr bwMode="auto">
          <a:xfrm>
            <a:off x="323528" y="0"/>
            <a:ext cx="8820472" cy="257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l-PL" sz="2400" b="1" dirty="0" smtClean="0"/>
              <a:t>Ptaki pól </a:t>
            </a:r>
            <a:r>
              <a:rPr lang="pl-PL" sz="2400" b="1" dirty="0"/>
              <a:t>uprawnych:</a:t>
            </a:r>
          </a:p>
          <a:p>
            <a:pPr algn="ctr" eaLnBrk="0" hangingPunct="0"/>
            <a:r>
              <a:rPr lang="pl-PL" sz="2400" dirty="0"/>
              <a:t> </a:t>
            </a:r>
          </a:p>
          <a:p>
            <a:pPr eaLnBrk="0" hangingPunct="0">
              <a:lnSpc>
                <a:spcPts val="3400"/>
              </a:lnSpc>
              <a:buFont typeface="Arial" charset="0"/>
              <a:buChar char="•"/>
            </a:pPr>
            <a:r>
              <a:rPr lang="pl-PL" sz="2400" dirty="0"/>
              <a:t> </a:t>
            </a:r>
            <a:r>
              <a:rPr lang="pl-PL" sz="2400" b="1" dirty="0">
                <a:solidFill>
                  <a:srgbClr val="C00000"/>
                </a:solidFill>
              </a:rPr>
              <a:t>Mało gatunków </a:t>
            </a:r>
            <a:r>
              <a:rPr lang="pl-PL" sz="2400" dirty="0"/>
              <a:t>(kilka na </a:t>
            </a:r>
            <a:r>
              <a:rPr lang="pl-PL" sz="2400" dirty="0" smtClean="0"/>
              <a:t>1 km</a:t>
            </a:r>
            <a:r>
              <a:rPr lang="pl-PL" sz="2400" baseline="30000" dirty="0" smtClean="0"/>
              <a:t>2</a:t>
            </a:r>
            <a:r>
              <a:rPr lang="pl-PL" sz="2400" dirty="0" smtClean="0"/>
              <a:t>)</a:t>
            </a:r>
            <a:endParaRPr lang="pl-PL" sz="2400" dirty="0"/>
          </a:p>
          <a:p>
            <a:pPr eaLnBrk="0" hangingPunct="0">
              <a:lnSpc>
                <a:spcPts val="3400"/>
              </a:lnSpc>
              <a:buFont typeface="Arial" charset="0"/>
              <a:buChar char="•"/>
            </a:pPr>
            <a:r>
              <a:rPr lang="pl-PL" sz="2400" dirty="0"/>
              <a:t> </a:t>
            </a:r>
            <a:r>
              <a:rPr lang="pl-PL" sz="2400" b="1" dirty="0">
                <a:solidFill>
                  <a:srgbClr val="C00000"/>
                </a:solidFill>
              </a:rPr>
              <a:t>Niskie zagęszczenie </a:t>
            </a:r>
            <a:r>
              <a:rPr lang="pl-PL" sz="2400" dirty="0"/>
              <a:t>(</a:t>
            </a:r>
            <a:r>
              <a:rPr lang="pl-PL" sz="2400" dirty="0" smtClean="0"/>
              <a:t>kilkadziesiąt </a:t>
            </a:r>
            <a:r>
              <a:rPr lang="pl-PL" sz="2400" dirty="0"/>
              <a:t>par </a:t>
            </a:r>
            <a:r>
              <a:rPr lang="pl-PL" sz="2400" dirty="0" smtClean="0"/>
              <a:t>lęgowych na 1 km</a:t>
            </a:r>
            <a:r>
              <a:rPr lang="pl-PL" sz="2400" baseline="30000" dirty="0" smtClean="0"/>
              <a:t>2</a:t>
            </a:r>
            <a:r>
              <a:rPr lang="pl-PL" sz="2400" dirty="0" smtClean="0"/>
              <a:t>)</a:t>
            </a:r>
            <a:br>
              <a:rPr lang="pl-PL" sz="2400" dirty="0" smtClean="0"/>
            </a:br>
            <a:endParaRPr lang="pl-PL" sz="2400" dirty="0" smtClean="0"/>
          </a:p>
          <a:p>
            <a:pPr eaLnBrk="0" hangingPunct="0">
              <a:lnSpc>
                <a:spcPts val="3400"/>
              </a:lnSpc>
            </a:pPr>
            <a:r>
              <a:rPr lang="pl-PL" sz="2400" dirty="0"/>
              <a:t>	</a:t>
            </a:r>
            <a:r>
              <a:rPr lang="pl-PL" sz="3200" b="1" dirty="0" smtClean="0">
                <a:solidFill>
                  <a:srgbClr val="C00000"/>
                </a:solidFill>
              </a:rPr>
              <a:t>czyli 10-30 x mniej niż w lasach</a:t>
            </a:r>
            <a:endParaRPr lang="pl-PL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50D_15442.JPG"/>
          <p:cNvPicPr>
            <a:picLocks noChangeAspect="1"/>
          </p:cNvPicPr>
          <p:nvPr/>
        </p:nvPicPr>
        <p:blipFill>
          <a:blip r:embed="rId2" cstate="print"/>
          <a:srcRect r="8019" b="8019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37890" name="pole tekstowe 3"/>
          <p:cNvSpPr txBox="1">
            <a:spLocks noChangeArrowheads="1"/>
          </p:cNvSpPr>
          <p:nvPr/>
        </p:nvSpPr>
        <p:spPr bwMode="auto">
          <a:xfrm>
            <a:off x="611560" y="188640"/>
            <a:ext cx="83679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dirty="0"/>
              <a:t>Ptaki </a:t>
            </a:r>
            <a:r>
              <a:rPr lang="pl-PL" sz="2400" dirty="0" smtClean="0"/>
              <a:t>terenów rolniczych – trendy </a:t>
            </a:r>
            <a:r>
              <a:rPr lang="pl-PL" sz="2400" dirty="0" smtClean="0"/>
              <a:t>długoterminowe w Polsce </a:t>
            </a:r>
            <a:endParaRPr lang="pl-PL" sz="2400" dirty="0"/>
          </a:p>
        </p:txBody>
      </p:sp>
      <p:sp>
        <p:nvSpPr>
          <p:cNvPr id="37891" name="pole tekstowe 2"/>
          <p:cNvSpPr txBox="1">
            <a:spLocks noChangeArrowheads="1"/>
          </p:cNvSpPr>
          <p:nvPr/>
        </p:nvSpPr>
        <p:spPr bwMode="auto">
          <a:xfrm>
            <a:off x="6228184" y="5517232"/>
            <a:ext cx="25765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/>
              <a:t>PLISZKA ŻÓŁTA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980728"/>
            <a:ext cx="6568757" cy="5877272"/>
            <a:chOff x="0" y="980728"/>
            <a:chExt cx="6568757" cy="5877272"/>
          </a:xfrm>
        </p:grpSpPr>
        <p:pic>
          <p:nvPicPr>
            <p:cNvPr id="37897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 l="13450" t="20297" r="35529" b="18672"/>
            <a:stretch>
              <a:fillRect/>
            </a:stretch>
          </p:blipFill>
          <p:spPr bwMode="auto">
            <a:xfrm>
              <a:off x="251520" y="980728"/>
              <a:ext cx="6317237" cy="424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Prostokąt 10"/>
            <p:cNvSpPr/>
            <p:nvPr/>
          </p:nvSpPr>
          <p:spPr>
            <a:xfrm>
              <a:off x="0" y="6488668"/>
              <a:ext cx="2339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i="1" dirty="0" smtClean="0">
                  <a:latin typeface="Arial" pitchFamily="34" charset="0"/>
                  <a:cs typeface="Arial" pitchFamily="34" charset="0"/>
                </a:rPr>
                <a:t>Chylarecki i in. 2018</a:t>
              </a:r>
              <a:endParaRPr lang="pl-PL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50D_14457.JPG"/>
          <p:cNvPicPr>
            <a:picLocks noChangeAspect="1"/>
          </p:cNvPicPr>
          <p:nvPr/>
        </p:nvPicPr>
        <p:blipFill>
          <a:blip r:embed="rId2" cstate="print"/>
          <a:srcRect t="10526" r="10887"/>
          <a:stretch>
            <a:fillRect/>
          </a:stretch>
        </p:blipFill>
        <p:spPr>
          <a:xfrm>
            <a:off x="0" y="764704"/>
            <a:ext cx="9144000" cy="6120680"/>
          </a:xfrm>
          <a:prstGeom prst="rect">
            <a:avLst/>
          </a:prstGeom>
        </p:spPr>
      </p:pic>
      <p:sp>
        <p:nvSpPr>
          <p:cNvPr id="5" name="pole tekstowe 2"/>
          <p:cNvSpPr txBox="1">
            <a:spLocks noChangeArrowheads="1"/>
          </p:cNvSpPr>
          <p:nvPr/>
        </p:nvSpPr>
        <p:spPr bwMode="auto">
          <a:xfrm>
            <a:off x="1979712" y="1484784"/>
            <a:ext cx="18437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smtClean="0"/>
              <a:t>TRZNADEL</a:t>
            </a:r>
            <a:endParaRPr lang="pl-PL" sz="2400" b="1" dirty="0"/>
          </a:p>
        </p:txBody>
      </p:sp>
      <p:grpSp>
        <p:nvGrpSpPr>
          <p:cNvPr id="8" name="Grupa 7"/>
          <p:cNvGrpSpPr/>
          <p:nvPr/>
        </p:nvGrpSpPr>
        <p:grpSpPr>
          <a:xfrm>
            <a:off x="0" y="3701019"/>
            <a:ext cx="8567286" cy="3156981"/>
            <a:chOff x="0" y="3701019"/>
            <a:chExt cx="8567286" cy="3156981"/>
          </a:xfrm>
        </p:grpSpPr>
        <p:pic>
          <p:nvPicPr>
            <p:cNvPr id="7680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6106" t="20313" r="32208" b="19531"/>
            <a:stretch>
              <a:fillRect/>
            </a:stretch>
          </p:blipFill>
          <p:spPr bwMode="auto">
            <a:xfrm>
              <a:off x="0" y="3701019"/>
              <a:ext cx="4824536" cy="3156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Prostokąt 5"/>
            <p:cNvSpPr/>
            <p:nvPr/>
          </p:nvSpPr>
          <p:spPr>
            <a:xfrm>
              <a:off x="6228184" y="6488668"/>
              <a:ext cx="2339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i="1" dirty="0" smtClean="0">
                  <a:latin typeface="Arial" pitchFamily="34" charset="0"/>
                  <a:cs typeface="Arial" pitchFamily="34" charset="0"/>
                </a:rPr>
                <a:t>Chylarecki i in. 2018</a:t>
              </a:r>
              <a:endParaRPr lang="pl-PL" dirty="0"/>
            </a:p>
          </p:txBody>
        </p:sp>
      </p:grpSp>
      <p:sp>
        <p:nvSpPr>
          <p:cNvPr id="7" name="pole tekstowe 3"/>
          <p:cNvSpPr txBox="1">
            <a:spLocks noChangeArrowheads="1"/>
          </p:cNvSpPr>
          <p:nvPr/>
        </p:nvSpPr>
        <p:spPr bwMode="auto">
          <a:xfrm>
            <a:off x="611560" y="188640"/>
            <a:ext cx="83679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dirty="0"/>
              <a:t>Ptaki </a:t>
            </a:r>
            <a:r>
              <a:rPr lang="pl-PL" sz="2400" dirty="0" smtClean="0"/>
              <a:t>terenów rolniczych – trendy </a:t>
            </a:r>
            <a:r>
              <a:rPr lang="pl-PL" sz="2400" dirty="0" smtClean="0"/>
              <a:t>długoterminowe w Polsce 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 l="13555" t="22266" r="35529" b="17688"/>
          <a:stretch>
            <a:fillRect/>
          </a:stretch>
        </p:blipFill>
        <p:spPr bwMode="auto">
          <a:xfrm>
            <a:off x="683568" y="1484784"/>
            <a:ext cx="7776864" cy="515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-361056" y="0"/>
            <a:ext cx="9505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600" dirty="0" smtClean="0">
                <a:latin typeface="Arial" pitchFamily="34" charset="0"/>
                <a:cs typeface="Arial" pitchFamily="34" charset="0"/>
              </a:rPr>
              <a:t>Liczebność ptaków krajobrazu rolniczego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w Polsce</a:t>
            </a:r>
            <a:br>
              <a:rPr lang="pl-PL" sz="2600" dirty="0" smtClean="0">
                <a:latin typeface="Arial" pitchFamily="34" charset="0"/>
                <a:cs typeface="Arial" pitchFamily="34" charset="0"/>
              </a:rPr>
            </a:br>
            <a:r>
              <a:rPr lang="pl-PL" sz="2600" dirty="0" smtClean="0">
                <a:latin typeface="Arial" pitchFamily="34" charset="0"/>
                <a:cs typeface="Arial" pitchFamily="34" charset="0"/>
              </a:rPr>
              <a:t>w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latach 2000-2016</a:t>
            </a:r>
          </a:p>
          <a:p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000" i="1" dirty="0" smtClean="0">
                <a:latin typeface="Arial" pitchFamily="34" charset="0"/>
                <a:cs typeface="Arial" pitchFamily="34" charset="0"/>
              </a:rPr>
              <a:t>Monitoring Pospolitych Ptaków Lęgowych (Chylarecki i in. 2018)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2784</TotalTime>
  <Words>455</Words>
  <Application>Microsoft Office PowerPoint</Application>
  <PresentationFormat>Pokaz na ekranie (4:3)</PresentationFormat>
  <Paragraphs>129</Paragraphs>
  <Slides>23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5" baseType="lpstr">
      <vt:lpstr>Motyw pakietu Office</vt:lpstr>
      <vt:lpstr>CorelPhotoPaint.Image.9</vt:lpstr>
      <vt:lpstr>Slajd 1</vt:lpstr>
      <vt:lpstr>Slajd 2</vt:lpstr>
      <vt:lpstr>Dlaczego zadrzewienia  są tak ważne?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Dlaczego zadrzewienia  są tak ważne?</vt:lpstr>
      <vt:lpstr>Slajd 22</vt:lpstr>
      <vt:lpstr>Slajd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Recenzent</dc:creator>
  <cp:lastModifiedBy>K. Kujawa-popr</cp:lastModifiedBy>
  <cp:revision>196</cp:revision>
  <dcterms:created xsi:type="dcterms:W3CDTF">2009-10-18T10:08:26Z</dcterms:created>
  <dcterms:modified xsi:type="dcterms:W3CDTF">2018-10-18T06:26:43Z</dcterms:modified>
</cp:coreProperties>
</file>